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75" r:id="rId5"/>
    <p:sldId id="280" r:id="rId6"/>
    <p:sldId id="259" r:id="rId7"/>
    <p:sldId id="260" r:id="rId8"/>
    <p:sldId id="270" r:id="rId9"/>
    <p:sldId id="261" r:id="rId10"/>
    <p:sldId id="279" r:id="rId11"/>
    <p:sldId id="262" r:id="rId12"/>
    <p:sldId id="263" r:id="rId13"/>
    <p:sldId id="276" r:id="rId14"/>
  </p:sldIdLst>
  <p:sldSz cx="12192000" cy="6858000"/>
  <p:notesSz cx="6794500" cy="9931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000"/>
    <a:srgbClr val="FFFF66"/>
    <a:srgbClr val="CC99FF"/>
    <a:srgbClr val="CC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529" autoAdjust="0"/>
    <p:restoredTop sz="94660"/>
  </p:normalViewPr>
  <p:slideViewPr>
    <p:cSldViewPr snapToGrid="0">
      <p:cViewPr varScale="1">
        <p:scale>
          <a:sx n="83" d="100"/>
          <a:sy n="83" d="100"/>
        </p:scale>
        <p:origin x="96" y="6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61B8A66C-4793-469A-ADF7-212D0D0D610D}" type="datetimeFigureOut">
              <a:rPr lang="en-GB" smtClean="0"/>
              <a:t>20/05/2016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CB574DD-D678-475E-B0FA-8A59FA14E34C}" type="slidenum">
              <a:rPr lang="en-GB" smtClean="0"/>
              <a:t>‹#›</a:t>
            </a:fld>
            <a:endParaRPr lang="en-GB" dirty="0"/>
          </a:p>
        </p:txBody>
      </p:sp>
    </p:spTree>
    <p:extLst>
      <p:ext uri="{BB962C8B-B14F-4D97-AF65-F5344CB8AC3E}">
        <p14:creationId xmlns:p14="http://schemas.microsoft.com/office/powerpoint/2010/main" val="2731779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1B8A66C-4793-469A-ADF7-212D0D0D610D}" type="datetimeFigureOut">
              <a:rPr lang="en-GB" smtClean="0"/>
              <a:t>20/05/2016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CB574DD-D678-475E-B0FA-8A59FA14E34C}" type="slidenum">
              <a:rPr lang="en-GB" smtClean="0"/>
              <a:t>‹#›</a:t>
            </a:fld>
            <a:endParaRPr lang="en-GB" dirty="0"/>
          </a:p>
        </p:txBody>
      </p:sp>
    </p:spTree>
    <p:extLst>
      <p:ext uri="{BB962C8B-B14F-4D97-AF65-F5344CB8AC3E}">
        <p14:creationId xmlns:p14="http://schemas.microsoft.com/office/powerpoint/2010/main" val="5385939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1B8A66C-4793-469A-ADF7-212D0D0D610D}" type="datetimeFigureOut">
              <a:rPr lang="en-GB" smtClean="0"/>
              <a:t>20/05/2016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CB574DD-D678-475E-B0FA-8A59FA14E34C}" type="slidenum">
              <a:rPr lang="en-GB" smtClean="0"/>
              <a:t>‹#›</a:t>
            </a:fld>
            <a:endParaRPr lang="en-GB" dirty="0"/>
          </a:p>
        </p:txBody>
      </p:sp>
    </p:spTree>
    <p:extLst>
      <p:ext uri="{BB962C8B-B14F-4D97-AF65-F5344CB8AC3E}">
        <p14:creationId xmlns:p14="http://schemas.microsoft.com/office/powerpoint/2010/main" val="38399690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61B8A66C-4793-469A-ADF7-212D0D0D610D}" type="datetimeFigureOut">
              <a:rPr lang="en-GB" smtClean="0"/>
              <a:t>20/05/2016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CB574DD-D678-475E-B0FA-8A59FA14E34C}" type="slidenum">
              <a:rPr lang="en-GB" smtClean="0"/>
              <a:t>‹#›</a:t>
            </a:fld>
            <a:endParaRPr lang="en-GB" dirty="0"/>
          </a:p>
        </p:txBody>
      </p:sp>
    </p:spTree>
    <p:extLst>
      <p:ext uri="{BB962C8B-B14F-4D97-AF65-F5344CB8AC3E}">
        <p14:creationId xmlns:p14="http://schemas.microsoft.com/office/powerpoint/2010/main" val="15091519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61B8A66C-4793-469A-ADF7-212D0D0D610D}" type="datetimeFigureOut">
              <a:rPr lang="en-GB" smtClean="0"/>
              <a:t>20/05/2016</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1CB574DD-D678-475E-B0FA-8A59FA14E34C}" type="slidenum">
              <a:rPr lang="en-GB" smtClean="0"/>
              <a:t>‹#›</a:t>
            </a:fld>
            <a:endParaRPr lang="en-GB" dirty="0"/>
          </a:p>
        </p:txBody>
      </p:sp>
    </p:spTree>
    <p:extLst>
      <p:ext uri="{BB962C8B-B14F-4D97-AF65-F5344CB8AC3E}">
        <p14:creationId xmlns:p14="http://schemas.microsoft.com/office/powerpoint/2010/main" val="22185442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61B8A66C-4793-469A-ADF7-212D0D0D610D}" type="datetimeFigureOut">
              <a:rPr lang="en-GB" smtClean="0"/>
              <a:t>20/05/2016</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1CB574DD-D678-475E-B0FA-8A59FA14E34C}" type="slidenum">
              <a:rPr lang="en-GB" smtClean="0"/>
              <a:t>‹#›</a:t>
            </a:fld>
            <a:endParaRPr lang="en-GB" dirty="0"/>
          </a:p>
        </p:txBody>
      </p:sp>
    </p:spTree>
    <p:extLst>
      <p:ext uri="{BB962C8B-B14F-4D97-AF65-F5344CB8AC3E}">
        <p14:creationId xmlns:p14="http://schemas.microsoft.com/office/powerpoint/2010/main" val="42692367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1B8A66C-4793-469A-ADF7-212D0D0D610D}" type="datetimeFigureOut">
              <a:rPr lang="en-GB" smtClean="0"/>
              <a:t>20/05/2016</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1CB574DD-D678-475E-B0FA-8A59FA14E34C}" type="slidenum">
              <a:rPr lang="en-GB" smtClean="0"/>
              <a:t>‹#›</a:t>
            </a:fld>
            <a:endParaRPr lang="en-GB" dirty="0"/>
          </a:p>
        </p:txBody>
      </p:sp>
    </p:spTree>
    <p:extLst>
      <p:ext uri="{BB962C8B-B14F-4D97-AF65-F5344CB8AC3E}">
        <p14:creationId xmlns:p14="http://schemas.microsoft.com/office/powerpoint/2010/main" val="25853877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1B8A66C-4793-469A-ADF7-212D0D0D610D}" type="datetimeFigureOut">
              <a:rPr lang="en-GB" smtClean="0"/>
              <a:t>20/05/2016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CB574DD-D678-475E-B0FA-8A59FA14E34C}" type="slidenum">
              <a:rPr lang="en-GB" smtClean="0"/>
              <a:t>‹#›</a:t>
            </a:fld>
            <a:endParaRPr lang="en-GB" dirty="0"/>
          </a:p>
        </p:txBody>
      </p:sp>
    </p:spTree>
    <p:extLst>
      <p:ext uri="{BB962C8B-B14F-4D97-AF65-F5344CB8AC3E}">
        <p14:creationId xmlns:p14="http://schemas.microsoft.com/office/powerpoint/2010/main" val="38764211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1B8A66C-4793-469A-ADF7-212D0D0D610D}" type="datetimeFigureOut">
              <a:rPr lang="en-GB" smtClean="0"/>
              <a:t>20/05/2016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CB574DD-D678-475E-B0FA-8A59FA14E34C}" type="slidenum">
              <a:rPr lang="en-GB" smtClean="0"/>
              <a:t>‹#›</a:t>
            </a:fld>
            <a:endParaRPr lang="en-GB" dirty="0"/>
          </a:p>
        </p:txBody>
      </p:sp>
    </p:spTree>
    <p:extLst>
      <p:ext uri="{BB962C8B-B14F-4D97-AF65-F5344CB8AC3E}">
        <p14:creationId xmlns:p14="http://schemas.microsoft.com/office/powerpoint/2010/main" val="24014413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1B8A66C-4793-469A-ADF7-212D0D0D610D}" type="datetimeFigureOut">
              <a:rPr lang="en-GB" smtClean="0"/>
              <a:t>20/05/2016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CB574DD-D678-475E-B0FA-8A59FA14E34C}" type="slidenum">
              <a:rPr lang="en-GB" smtClean="0"/>
              <a:t>‹#›</a:t>
            </a:fld>
            <a:endParaRPr lang="en-GB" dirty="0"/>
          </a:p>
        </p:txBody>
      </p:sp>
    </p:spTree>
    <p:extLst>
      <p:ext uri="{BB962C8B-B14F-4D97-AF65-F5344CB8AC3E}">
        <p14:creationId xmlns:p14="http://schemas.microsoft.com/office/powerpoint/2010/main" val="12500382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1B8A66C-4793-469A-ADF7-212D0D0D610D}" type="datetimeFigureOut">
              <a:rPr lang="en-GB" smtClean="0"/>
              <a:t>20/05/2016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CB574DD-D678-475E-B0FA-8A59FA14E34C}" type="slidenum">
              <a:rPr lang="en-GB" smtClean="0"/>
              <a:t>‹#›</a:t>
            </a:fld>
            <a:endParaRPr lang="en-GB" dirty="0"/>
          </a:p>
        </p:txBody>
      </p:sp>
    </p:spTree>
    <p:extLst>
      <p:ext uri="{BB962C8B-B14F-4D97-AF65-F5344CB8AC3E}">
        <p14:creationId xmlns:p14="http://schemas.microsoft.com/office/powerpoint/2010/main" val="14462899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61000">
              <a:srgbClr val="CC99FF"/>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B8A66C-4793-469A-ADF7-212D0D0D610D}" type="datetimeFigureOut">
              <a:rPr lang="en-GB" smtClean="0"/>
              <a:t>20/05/2016</a:t>
            </a:fld>
            <a:endParaRPr lang="en-GB"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CB574DD-D678-475E-B0FA-8A59FA14E34C}" type="slidenum">
              <a:rPr lang="en-GB" smtClean="0"/>
              <a:t>‹#›</a:t>
            </a:fld>
            <a:endParaRPr lang="en-GB" dirty="0"/>
          </a:p>
        </p:txBody>
      </p:sp>
    </p:spTree>
    <p:extLst>
      <p:ext uri="{BB962C8B-B14F-4D97-AF65-F5344CB8AC3E}">
        <p14:creationId xmlns:p14="http://schemas.microsoft.com/office/powerpoint/2010/main" val="140478714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www.google.co.uk/url?sa=i&amp;rct=j&amp;q=&amp;esrc=s&amp;source=images&amp;cd=&amp;cad=rja&amp;uact=8&amp;ved=0ahUKEwjU4OX_-JDKAhXGQBQKHYFgA0YQjRwIBw&amp;url=http://www.our-ladys.kent.sch.uk/special/static-tour/&amp;psig=AFQjCNGQs1LNcGTbVis_s6dIn0pfvPKRHQ&amp;ust=1452023940573458" TargetMode="Externa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image" Target="../media/image8.jpeg"/><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6.jpeg"/><Relationship Id="rId7" Type="http://schemas.openxmlformats.org/officeDocument/2006/relationships/image" Target="../media/image20.jpeg"/><Relationship Id="rId2" Type="http://schemas.openxmlformats.org/officeDocument/2006/relationships/image" Target="../media/image15.jpeg"/><Relationship Id="rId1" Type="http://schemas.openxmlformats.org/officeDocument/2006/relationships/slideLayout" Target="../slideLayouts/slideLayout6.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g"/><Relationship Id="rId1" Type="http://schemas.openxmlformats.org/officeDocument/2006/relationships/slideLayout" Target="../slideLayouts/slideLayout2.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jpeg"/></Relationships>
</file>

<file path=ppt/slides/_rels/slide8.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image" Target="../media/image27.jpeg"/><Relationship Id="rId7" Type="http://schemas.openxmlformats.org/officeDocument/2006/relationships/image" Target="../media/image31.jpeg"/><Relationship Id="rId2" Type="http://schemas.openxmlformats.org/officeDocument/2006/relationships/image" Target="../media/image26.jpeg"/><Relationship Id="rId1" Type="http://schemas.openxmlformats.org/officeDocument/2006/relationships/slideLayout" Target="../slideLayouts/slideLayout2.xml"/><Relationship Id="rId6" Type="http://schemas.openxmlformats.org/officeDocument/2006/relationships/image" Target="../media/image30.jpeg"/><Relationship Id="rId5" Type="http://schemas.openxmlformats.org/officeDocument/2006/relationships/image" Target="../media/image29.jpeg"/><Relationship Id="rId4" Type="http://schemas.openxmlformats.org/officeDocument/2006/relationships/image" Target="../media/image28.jpeg"/><Relationship Id="rId9" Type="http://schemas.openxmlformats.org/officeDocument/2006/relationships/image" Target="../media/image33.jpeg"/></Relationships>
</file>

<file path=ppt/slides/_rels/slide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6.xml"/><Relationship Id="rId5" Type="http://schemas.openxmlformats.org/officeDocument/2006/relationships/image" Target="../media/image37.jpeg"/><Relationship Id="rId4" Type="http://schemas.openxmlformats.org/officeDocument/2006/relationships/image" Target="../media/image36.jpeg"/></Relationships>
</file>

<file path=ppt/slides/_rels/slide10.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6.xml"/><Relationship Id="rId4" Type="http://schemas.openxmlformats.org/officeDocument/2006/relationships/image" Target="../media/image40.jpeg"/></Relationships>
</file>

<file path=ppt/slides/_rels/slide11.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2.xml"/><Relationship Id="rId4" Type="http://schemas.openxmlformats.org/officeDocument/2006/relationships/image" Target="../media/image43.jpeg"/></Relationships>
</file>

<file path=ppt/slides/_rels/slide12.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2.xml"/><Relationship Id="rId5" Type="http://schemas.openxmlformats.org/officeDocument/2006/relationships/image" Target="../media/image47.jpeg"/><Relationship Id="rId4" Type="http://schemas.openxmlformats.org/officeDocument/2006/relationships/image" Target="../media/image46.jpeg"/></Relationships>
</file>

<file path=ppt/slides/_rels/slide13.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6.xml"/><Relationship Id="rId6" Type="http://schemas.openxmlformats.org/officeDocument/2006/relationships/image" Target="../media/image52.png"/><Relationship Id="rId5" Type="http://schemas.openxmlformats.org/officeDocument/2006/relationships/image" Target="../media/image51.jpeg"/><Relationship Id="rId4" Type="http://schemas.openxmlformats.org/officeDocument/2006/relationships/image" Target="../media/image5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GB" dirty="0" smtClean="0">
                <a:latin typeface="+mn-lt"/>
                <a:cs typeface="Arial" panose="020B0604020202020204" pitchFamily="34" charset="0"/>
              </a:rPr>
              <a:t>Our Lady’s Catholic Primary School</a:t>
            </a:r>
            <a:endParaRPr lang="en-GB" dirty="0">
              <a:latin typeface="+mn-lt"/>
              <a:cs typeface="Arial" panose="020B0604020202020204" pitchFamily="34" charset="0"/>
            </a:endParaRPr>
          </a:p>
        </p:txBody>
      </p:sp>
      <p:sp>
        <p:nvSpPr>
          <p:cNvPr id="5" name="Content Placeholder 4"/>
          <p:cNvSpPr>
            <a:spLocks noGrp="1"/>
          </p:cNvSpPr>
          <p:nvPr>
            <p:ph idx="1"/>
          </p:nvPr>
        </p:nvSpPr>
        <p:spPr>
          <a:xfrm>
            <a:off x="1018685" y="1406318"/>
            <a:ext cx="10515600" cy="4351338"/>
          </a:xfrm>
        </p:spPr>
        <p:txBody>
          <a:bodyPr/>
          <a:lstStyle/>
          <a:p>
            <a:pPr marL="0" indent="0" algn="ctr">
              <a:buNone/>
            </a:pPr>
            <a:r>
              <a:rPr lang="en-GB" dirty="0" smtClean="0"/>
              <a:t>               We are Primary Science Quality Mark   </a:t>
            </a:r>
            <a:r>
              <a:rPr lang="en-GB" dirty="0" err="1" smtClean="0"/>
              <a:t>Gold</a:t>
            </a:r>
            <a:r>
              <a:rPr lang="en-GB" sz="800" dirty="0" err="1" smtClean="0"/>
              <a:t>TM</a:t>
            </a:r>
            <a:r>
              <a:rPr lang="en-GB" sz="800" dirty="0" smtClean="0"/>
              <a:t>  	            </a:t>
            </a:r>
            <a:r>
              <a:rPr lang="en-GB" sz="1600" dirty="0" smtClean="0"/>
              <a:t>As of May 2016</a:t>
            </a:r>
            <a:endParaRPr lang="en-GB" dirty="0"/>
          </a:p>
        </p:txBody>
      </p:sp>
      <p:pic>
        <p:nvPicPr>
          <p:cNvPr id="7" name="Picture 6" descr="https://primarysite-prod.s3.amazonaws.com/theme/OurLadysCatholicPrimarySchoolDartford/static-tour-placeholder.jpg">
            <a:hlinkClick r:id="rId2"/>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7650" y="169082"/>
            <a:ext cx="1630754" cy="1237236"/>
          </a:xfrm>
          <a:prstGeom prst="rect">
            <a:avLst/>
          </a:prstGeom>
          <a:noFill/>
          <a:ln w="38100">
            <a:solidFill>
              <a:srgbClr val="FFC000"/>
            </a:solidFill>
          </a:ln>
        </p:spPr>
      </p:pic>
      <p:pic>
        <p:nvPicPr>
          <p:cNvPr id="8" name="Content Placeholder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35704" y="2345394"/>
            <a:ext cx="6614337" cy="4351338"/>
          </a:xfrm>
          <a:prstGeom prst="rect">
            <a:avLst/>
          </a:prstGeom>
          <a:ln w="38100">
            <a:solidFill>
              <a:srgbClr val="FFC000"/>
            </a:solidFill>
          </a:ln>
        </p:spPr>
      </p:pic>
      <p:sp>
        <p:nvSpPr>
          <p:cNvPr id="2" name="TextBox 1"/>
          <p:cNvSpPr txBox="1"/>
          <p:nvPr/>
        </p:nvSpPr>
        <p:spPr>
          <a:xfrm>
            <a:off x="1118612" y="5488710"/>
            <a:ext cx="1481070" cy="1261884"/>
          </a:xfrm>
          <a:prstGeom prst="rect">
            <a:avLst/>
          </a:prstGeom>
          <a:noFill/>
        </p:spPr>
        <p:txBody>
          <a:bodyPr wrap="square" rtlCol="0">
            <a:spAutoFit/>
          </a:bodyPr>
          <a:lstStyle/>
          <a:p>
            <a:r>
              <a:rPr lang="en-GB" sz="1400" dirty="0" smtClean="0"/>
              <a:t>‘This is what we think when we hear the word SCIENCE’</a:t>
            </a:r>
          </a:p>
          <a:p>
            <a:r>
              <a:rPr lang="en-GB" sz="1000" i="1" dirty="0" smtClean="0"/>
              <a:t>Pupils of Our Lady's Catholic Primary School</a:t>
            </a:r>
            <a:endParaRPr lang="en-GB" sz="1000" i="1" dirty="0"/>
          </a:p>
        </p:txBody>
      </p:sp>
      <p:sp>
        <p:nvSpPr>
          <p:cNvPr id="11" name="TextBox 10"/>
          <p:cNvSpPr txBox="1"/>
          <p:nvPr/>
        </p:nvSpPr>
        <p:spPr>
          <a:xfrm>
            <a:off x="1028369" y="5488710"/>
            <a:ext cx="1444375" cy="1208022"/>
          </a:xfrm>
          <a:prstGeom prst="rect">
            <a:avLst/>
          </a:prstGeom>
          <a:noFill/>
          <a:ln w="38100">
            <a:solidFill>
              <a:srgbClr val="FFC000"/>
            </a:solidFill>
          </a:ln>
        </p:spPr>
        <p:txBody>
          <a:bodyPr wrap="square" rtlCol="0">
            <a:spAutoFit/>
          </a:bodyPr>
          <a:lstStyle/>
          <a:p>
            <a:endParaRPr lang="en-GB" dirty="0"/>
          </a:p>
        </p:txBody>
      </p:sp>
      <p:pic>
        <p:nvPicPr>
          <p:cNvPr id="12" name="Picture 2" descr="Gold"/>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82644" y="1461640"/>
            <a:ext cx="24447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2364112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324192"/>
          </a:xfrm>
        </p:spPr>
        <p:txBody>
          <a:bodyPr>
            <a:normAutofit/>
          </a:bodyPr>
          <a:lstStyle/>
          <a:p>
            <a:r>
              <a:rPr lang="en-GB" sz="1600" b="1" dirty="0" smtClean="0"/>
              <a:t> There </a:t>
            </a:r>
            <a:r>
              <a:rPr lang="en-GB" sz="1600" b="1" dirty="0"/>
              <a:t>is an effective subject leader for science</a:t>
            </a:r>
          </a:p>
        </p:txBody>
      </p:sp>
      <p:pic>
        <p:nvPicPr>
          <p:cNvPr id="3" name="Content Placeholder 2"/>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49528" y="797643"/>
            <a:ext cx="3540543" cy="2655407"/>
          </a:xfrm>
          <a:ln w="38100">
            <a:solidFill>
              <a:srgbClr val="FFC000"/>
            </a:solidFill>
          </a:ln>
        </p:spPr>
      </p:pic>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l="11155" t="8458" r="5698"/>
          <a:stretch/>
        </p:blipFill>
        <p:spPr>
          <a:xfrm rot="5400000">
            <a:off x="8947725" y="301666"/>
            <a:ext cx="3049305" cy="2661803"/>
          </a:xfrm>
          <a:prstGeom prst="rect">
            <a:avLst/>
          </a:prstGeom>
          <a:ln w="38100">
            <a:solidFill>
              <a:srgbClr val="FFC000"/>
            </a:solidFill>
          </a:ln>
        </p:spPr>
      </p:pic>
      <p:sp>
        <p:nvSpPr>
          <p:cNvPr id="5" name="TextBox 4"/>
          <p:cNvSpPr txBox="1"/>
          <p:nvPr/>
        </p:nvSpPr>
        <p:spPr>
          <a:xfrm>
            <a:off x="4175760" y="1027906"/>
            <a:ext cx="3840480" cy="5632311"/>
          </a:xfrm>
          <a:prstGeom prst="rect">
            <a:avLst/>
          </a:prstGeom>
          <a:solidFill>
            <a:schemeClr val="bg1"/>
          </a:solidFill>
          <a:ln w="38100">
            <a:solidFill>
              <a:srgbClr val="FFC000"/>
            </a:solidFill>
          </a:ln>
        </p:spPr>
        <p:txBody>
          <a:bodyPr wrap="square" rtlCol="0">
            <a:spAutoFit/>
          </a:bodyPr>
          <a:lstStyle/>
          <a:p>
            <a:pPr algn="ctr"/>
            <a:r>
              <a:rPr lang="en-GB" b="1" u="sng" dirty="0" smtClean="0"/>
              <a:t>Sharing expertise with Hartley Primary School</a:t>
            </a:r>
          </a:p>
          <a:p>
            <a:pPr algn="ctr"/>
            <a:r>
              <a:rPr lang="en-GB" dirty="0" smtClean="0"/>
              <a:t>‘Thanks </a:t>
            </a:r>
            <a:r>
              <a:rPr lang="en-GB" dirty="0"/>
              <a:t>so much for all the </a:t>
            </a:r>
            <a:r>
              <a:rPr lang="en-GB" dirty="0" smtClean="0"/>
              <a:t>ideas’</a:t>
            </a:r>
          </a:p>
          <a:p>
            <a:pPr algn="ctr"/>
            <a:endParaRPr lang="en-GB" dirty="0" smtClean="0"/>
          </a:p>
          <a:p>
            <a:pPr algn="ctr"/>
            <a:r>
              <a:rPr lang="en-GB" i="1" dirty="0" smtClean="0"/>
              <a:t>‘My </a:t>
            </a:r>
            <a:r>
              <a:rPr lang="en-GB" i="1" dirty="0"/>
              <a:t>job share is going to run it with year 1 and 2 for this term and then I am going to run it during the spring term with different children as you suggested</a:t>
            </a:r>
            <a:r>
              <a:rPr lang="en-GB" i="1" dirty="0" smtClean="0"/>
              <a:t>.’</a:t>
            </a:r>
          </a:p>
          <a:p>
            <a:pPr algn="ctr"/>
            <a:endParaRPr lang="en-GB" i="1" dirty="0" smtClean="0"/>
          </a:p>
          <a:p>
            <a:pPr algn="ctr"/>
            <a:r>
              <a:rPr lang="en-GB" dirty="0" smtClean="0"/>
              <a:t>‘Science </a:t>
            </a:r>
            <a:r>
              <a:rPr lang="en-GB" dirty="0"/>
              <a:t>club is going </a:t>
            </a:r>
            <a:r>
              <a:rPr lang="en-GB" dirty="0" smtClean="0"/>
              <a:t>well’</a:t>
            </a:r>
          </a:p>
          <a:p>
            <a:pPr algn="ctr"/>
            <a:endParaRPr lang="en-GB" dirty="0" smtClean="0"/>
          </a:p>
          <a:p>
            <a:pPr algn="ctr"/>
            <a:r>
              <a:rPr lang="en-GB" i="1" dirty="0" smtClean="0"/>
              <a:t>‘Thanks </a:t>
            </a:r>
            <a:r>
              <a:rPr lang="en-GB" i="1" dirty="0"/>
              <a:t>for all your advice re the mock inspection. She seemed happy with our </a:t>
            </a:r>
            <a:r>
              <a:rPr lang="en-GB" i="1" dirty="0" smtClean="0"/>
              <a:t>responses’.</a:t>
            </a:r>
          </a:p>
          <a:p>
            <a:pPr algn="ctr"/>
            <a:endParaRPr lang="en-GB" i="1" dirty="0" smtClean="0"/>
          </a:p>
          <a:p>
            <a:pPr algn="ctr"/>
            <a:r>
              <a:rPr lang="en-GB" dirty="0" smtClean="0"/>
              <a:t>‘We </a:t>
            </a:r>
            <a:r>
              <a:rPr lang="en-GB" dirty="0"/>
              <a:t>would very much like you to come and share some of your excellent science work with us</a:t>
            </a:r>
            <a:r>
              <a:rPr lang="en-GB" dirty="0" smtClean="0"/>
              <a:t>.’</a:t>
            </a:r>
            <a:endParaRPr lang="en-GB" dirty="0"/>
          </a:p>
          <a:p>
            <a:pPr algn="r"/>
            <a:r>
              <a:rPr lang="en-GB" sz="1100" i="1" dirty="0" smtClean="0"/>
              <a:t>Extracts from emails from Hartley Science Coordinator</a:t>
            </a:r>
          </a:p>
        </p:txBody>
      </p:sp>
      <p:sp>
        <p:nvSpPr>
          <p:cNvPr id="6" name="Rounded Rectangular Callout 5"/>
          <p:cNvSpPr/>
          <p:nvPr/>
        </p:nvSpPr>
        <p:spPr>
          <a:xfrm>
            <a:off x="838200" y="4548218"/>
            <a:ext cx="2566182" cy="1514957"/>
          </a:xfrm>
          <a:prstGeom prst="wedgeRoundRectCallout">
            <a:avLst>
              <a:gd name="adj1" fmla="val -48242"/>
              <a:gd name="adj2" fmla="val 81542"/>
              <a:gd name="adj3" fmla="val 16667"/>
            </a:avLst>
          </a:prstGeom>
          <a:solidFill>
            <a:schemeClr val="bg1"/>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t>’</a:t>
            </a:r>
            <a:r>
              <a:rPr lang="en-GB" b="1" dirty="0" smtClean="0">
                <a:solidFill>
                  <a:schemeClr val="tx1"/>
                </a:solidFill>
              </a:rPr>
              <a:t>’Peer observations really helped me with my own lessons’</a:t>
            </a:r>
          </a:p>
          <a:p>
            <a:pPr algn="ctr"/>
            <a:r>
              <a:rPr lang="en-GB" b="1" i="1" dirty="0" smtClean="0">
                <a:solidFill>
                  <a:schemeClr val="tx1"/>
                </a:solidFill>
              </a:rPr>
              <a:t>NQT</a:t>
            </a:r>
          </a:p>
        </p:txBody>
      </p:sp>
      <p:sp>
        <p:nvSpPr>
          <p:cNvPr id="7" name="Rounded Rectangular Callout 6"/>
          <p:cNvSpPr/>
          <p:nvPr/>
        </p:nvSpPr>
        <p:spPr>
          <a:xfrm>
            <a:off x="8401929" y="3261970"/>
            <a:ext cx="3474720" cy="3398247"/>
          </a:xfrm>
          <a:prstGeom prst="wedgeRoundRectCallout">
            <a:avLst>
              <a:gd name="adj1" fmla="val 48823"/>
              <a:gd name="adj2" fmla="val 55376"/>
              <a:gd name="adj3" fmla="val 16667"/>
            </a:avLst>
          </a:prstGeom>
          <a:solidFill>
            <a:schemeClr val="bg1"/>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200" dirty="0">
                <a:solidFill>
                  <a:schemeClr val="tx1"/>
                </a:solidFill>
                <a:latin typeface="Comic Sans MS" panose="030F0702030302020204" pitchFamily="66" charset="0"/>
                <a:ea typeface="Times New Roman" panose="02020603050405020304" pitchFamily="18" charset="0"/>
                <a:cs typeface="Times New Roman" panose="02020603050405020304" pitchFamily="18" charset="0"/>
              </a:rPr>
              <a:t>Excellent pace of lesson leading to fully engaged children and acquisition of knowledge, skills and </a:t>
            </a:r>
            <a:r>
              <a:rPr lang="en-GB" sz="1200" dirty="0" smtClean="0">
                <a:solidFill>
                  <a:schemeClr val="tx1"/>
                </a:solidFill>
                <a:latin typeface="Comic Sans MS" panose="030F0702030302020204" pitchFamily="66" charset="0"/>
                <a:ea typeface="Times New Roman" panose="02020603050405020304" pitchFamily="18" charset="0"/>
                <a:cs typeface="Times New Roman" panose="02020603050405020304" pitchFamily="18" charset="0"/>
              </a:rPr>
              <a:t>understanding</a:t>
            </a:r>
          </a:p>
          <a:p>
            <a:endParaRPr lang="en-GB" sz="800" dirty="0">
              <a:solidFill>
                <a:schemeClr val="tx1"/>
              </a:solidFill>
              <a:latin typeface="Comic Sans MS" panose="030F0702030302020204" pitchFamily="66" charset="0"/>
              <a:ea typeface="Times New Roman" panose="02020603050405020304" pitchFamily="18" charset="0"/>
              <a:cs typeface="Times New Roman" panose="02020603050405020304" pitchFamily="18" charset="0"/>
            </a:endParaRPr>
          </a:p>
          <a:p>
            <a:r>
              <a:rPr lang="en-GB" sz="1200" i="1" dirty="0">
                <a:solidFill>
                  <a:schemeClr val="tx1"/>
                </a:solidFill>
                <a:latin typeface="Comic Sans MS" panose="030F0702030302020204" pitchFamily="66" charset="0"/>
                <a:ea typeface="Times New Roman" panose="02020603050405020304" pitchFamily="18" charset="0"/>
                <a:cs typeface="Times New Roman" panose="02020603050405020304" pitchFamily="18" charset="0"/>
              </a:rPr>
              <a:t>Good use of </a:t>
            </a:r>
            <a:r>
              <a:rPr lang="en-GB" sz="1200" i="1" dirty="0" smtClean="0">
                <a:solidFill>
                  <a:schemeClr val="tx1"/>
                </a:solidFill>
                <a:latin typeface="Comic Sans MS" panose="030F0702030302020204" pitchFamily="66" charset="0"/>
                <a:ea typeface="Times New Roman" panose="02020603050405020304" pitchFamily="18" charset="0"/>
                <a:cs typeface="Times New Roman" panose="02020603050405020304" pitchFamily="18" charset="0"/>
              </a:rPr>
              <a:t>IWB</a:t>
            </a:r>
          </a:p>
          <a:p>
            <a:endParaRPr lang="en-GB" sz="800" i="1" dirty="0">
              <a:solidFill>
                <a:schemeClr val="tx1"/>
              </a:solidFill>
              <a:latin typeface="Comic Sans MS" panose="030F0702030302020204" pitchFamily="66" charset="0"/>
              <a:ea typeface="Times New Roman" panose="02020603050405020304" pitchFamily="18" charset="0"/>
              <a:cs typeface="Times New Roman" panose="02020603050405020304" pitchFamily="18" charset="0"/>
            </a:endParaRPr>
          </a:p>
          <a:p>
            <a:r>
              <a:rPr lang="en-GB" sz="1200" dirty="0">
                <a:solidFill>
                  <a:schemeClr val="tx1"/>
                </a:solidFill>
                <a:latin typeface="Comic Sans MS" panose="030F0702030302020204" pitchFamily="66" charset="0"/>
                <a:ea typeface="Times New Roman" panose="02020603050405020304" pitchFamily="18" charset="0"/>
                <a:cs typeface="Times New Roman" panose="02020603050405020304" pitchFamily="18" charset="0"/>
              </a:rPr>
              <a:t>Wide range of scientific vocabulary </a:t>
            </a:r>
            <a:r>
              <a:rPr lang="en-GB" sz="1200" dirty="0" smtClean="0">
                <a:solidFill>
                  <a:schemeClr val="tx1"/>
                </a:solidFill>
                <a:latin typeface="Comic Sans MS" panose="030F0702030302020204" pitchFamily="66" charset="0"/>
                <a:ea typeface="Times New Roman" panose="02020603050405020304" pitchFamily="18" charset="0"/>
                <a:cs typeface="Times New Roman" panose="02020603050405020304" pitchFamily="18" charset="0"/>
              </a:rPr>
              <a:t>used</a:t>
            </a:r>
          </a:p>
          <a:p>
            <a:endParaRPr lang="en-GB" sz="800" dirty="0">
              <a:solidFill>
                <a:schemeClr val="tx1"/>
              </a:solidFill>
              <a:latin typeface="Comic Sans MS" panose="030F0702030302020204" pitchFamily="66" charset="0"/>
              <a:ea typeface="Times New Roman" panose="02020603050405020304" pitchFamily="18" charset="0"/>
              <a:cs typeface="Times New Roman" panose="02020603050405020304" pitchFamily="18" charset="0"/>
            </a:endParaRPr>
          </a:p>
          <a:p>
            <a:r>
              <a:rPr lang="en-GB" sz="1200" i="1" dirty="0">
                <a:solidFill>
                  <a:schemeClr val="tx1"/>
                </a:solidFill>
                <a:latin typeface="Comic Sans MS" panose="030F0702030302020204" pitchFamily="66" charset="0"/>
                <a:ea typeface="Times New Roman" panose="02020603050405020304" pitchFamily="18" charset="0"/>
                <a:cs typeface="Times New Roman" panose="02020603050405020304" pitchFamily="18" charset="0"/>
              </a:rPr>
              <a:t>Well prepared and resourced </a:t>
            </a:r>
            <a:r>
              <a:rPr lang="en-GB" sz="1200" i="1" dirty="0" smtClean="0">
                <a:solidFill>
                  <a:schemeClr val="tx1"/>
                </a:solidFill>
                <a:latin typeface="Comic Sans MS" panose="030F0702030302020204" pitchFamily="66" charset="0"/>
                <a:ea typeface="Times New Roman" panose="02020603050405020304" pitchFamily="18" charset="0"/>
                <a:cs typeface="Times New Roman" panose="02020603050405020304" pitchFamily="18" charset="0"/>
              </a:rPr>
              <a:t>lesson</a:t>
            </a:r>
          </a:p>
          <a:p>
            <a:endParaRPr lang="en-GB" sz="800" i="1" dirty="0">
              <a:solidFill>
                <a:schemeClr val="tx1"/>
              </a:solidFill>
              <a:latin typeface="Comic Sans MS" panose="030F0702030302020204" pitchFamily="66" charset="0"/>
              <a:ea typeface="Times New Roman" panose="02020603050405020304" pitchFamily="18" charset="0"/>
              <a:cs typeface="Times New Roman" panose="02020603050405020304" pitchFamily="18" charset="0"/>
            </a:endParaRPr>
          </a:p>
          <a:p>
            <a:r>
              <a:rPr lang="en-GB" sz="1200" dirty="0">
                <a:solidFill>
                  <a:schemeClr val="tx1"/>
                </a:solidFill>
                <a:latin typeface="Comic Sans MS" panose="030F0702030302020204" pitchFamily="66" charset="0"/>
                <a:ea typeface="Times New Roman" panose="02020603050405020304" pitchFamily="18" charset="0"/>
                <a:cs typeface="Times New Roman" panose="02020603050405020304" pitchFamily="18" charset="0"/>
              </a:rPr>
              <a:t>Differentiated </a:t>
            </a:r>
            <a:r>
              <a:rPr lang="en-GB" sz="1200" dirty="0" smtClean="0">
                <a:solidFill>
                  <a:schemeClr val="tx1"/>
                </a:solidFill>
                <a:latin typeface="Comic Sans MS" panose="030F0702030302020204" pitchFamily="66" charset="0"/>
                <a:ea typeface="Times New Roman" panose="02020603050405020304" pitchFamily="18" charset="0"/>
                <a:cs typeface="Times New Roman" panose="02020603050405020304" pitchFamily="18" charset="0"/>
              </a:rPr>
              <a:t>appropriately</a:t>
            </a:r>
          </a:p>
          <a:p>
            <a:endParaRPr lang="en-GB" sz="800" dirty="0">
              <a:solidFill>
                <a:schemeClr val="tx1"/>
              </a:solidFill>
              <a:latin typeface="Comic Sans MS" panose="030F0702030302020204" pitchFamily="66" charset="0"/>
              <a:ea typeface="Times New Roman" panose="02020603050405020304" pitchFamily="18" charset="0"/>
              <a:cs typeface="Times New Roman" panose="02020603050405020304" pitchFamily="18" charset="0"/>
            </a:endParaRPr>
          </a:p>
          <a:p>
            <a:r>
              <a:rPr lang="en-GB" sz="1200" i="1" dirty="0">
                <a:solidFill>
                  <a:schemeClr val="tx1"/>
                </a:solidFill>
                <a:latin typeface="Comic Sans MS" panose="030F0702030302020204" pitchFamily="66" charset="0"/>
                <a:ea typeface="Times New Roman" panose="02020603050405020304" pitchFamily="18" charset="0"/>
                <a:cs typeface="Times New Roman" panose="02020603050405020304" pitchFamily="18" charset="0"/>
              </a:rPr>
              <a:t>Good scientific subject knowledge of all </a:t>
            </a:r>
            <a:r>
              <a:rPr lang="en-GB" sz="1200" i="1" dirty="0" smtClean="0">
                <a:solidFill>
                  <a:schemeClr val="tx1"/>
                </a:solidFill>
                <a:latin typeface="Comic Sans MS" panose="030F0702030302020204" pitchFamily="66" charset="0"/>
                <a:ea typeface="Times New Roman" panose="02020603050405020304" pitchFamily="18" charset="0"/>
                <a:cs typeface="Times New Roman" panose="02020603050405020304" pitchFamily="18" charset="0"/>
              </a:rPr>
              <a:t>staff</a:t>
            </a:r>
          </a:p>
          <a:p>
            <a:endParaRPr lang="en-GB" sz="800" i="1" dirty="0">
              <a:solidFill>
                <a:schemeClr val="tx1"/>
              </a:solidFill>
              <a:latin typeface="Comic Sans MS" panose="030F0702030302020204" pitchFamily="66" charset="0"/>
              <a:ea typeface="Times New Roman" panose="02020603050405020304" pitchFamily="18" charset="0"/>
              <a:cs typeface="Times New Roman" panose="02020603050405020304" pitchFamily="18" charset="0"/>
            </a:endParaRPr>
          </a:p>
          <a:p>
            <a:r>
              <a:rPr lang="en-GB" sz="1200" dirty="0">
                <a:solidFill>
                  <a:schemeClr val="tx1"/>
                </a:solidFill>
                <a:latin typeface="Comic Sans MS" panose="030F0702030302020204" pitchFamily="66" charset="0"/>
                <a:ea typeface="Times New Roman" panose="02020603050405020304" pitchFamily="18" charset="0"/>
                <a:cs typeface="Times New Roman" panose="02020603050405020304" pitchFamily="18" charset="0"/>
              </a:rPr>
              <a:t>Engaging and appropriate </a:t>
            </a:r>
            <a:r>
              <a:rPr lang="en-GB" sz="1200" dirty="0" smtClean="0">
                <a:solidFill>
                  <a:schemeClr val="tx1"/>
                </a:solidFill>
                <a:latin typeface="Comic Sans MS" panose="030F0702030302020204" pitchFamily="66" charset="0"/>
                <a:ea typeface="Times New Roman" panose="02020603050405020304" pitchFamily="18" charset="0"/>
                <a:cs typeface="Times New Roman" panose="02020603050405020304" pitchFamily="18" charset="0"/>
              </a:rPr>
              <a:t>investigation</a:t>
            </a:r>
          </a:p>
          <a:p>
            <a:endParaRPr lang="en-GB" sz="1200" dirty="0">
              <a:solidFill>
                <a:schemeClr val="tx1"/>
              </a:solidFill>
              <a:effectLst/>
              <a:latin typeface="Comic Sans MS" panose="030F0702030302020204" pitchFamily="66" charset="0"/>
              <a:ea typeface="Times New Roman" panose="02020603050405020304" pitchFamily="18" charset="0"/>
              <a:cs typeface="Times New Roman" panose="02020603050405020304" pitchFamily="18" charset="0"/>
            </a:endParaRPr>
          </a:p>
          <a:p>
            <a:pPr algn="r"/>
            <a:r>
              <a:rPr lang="en-GB" sz="1200" b="1" i="1" dirty="0" smtClean="0">
                <a:solidFill>
                  <a:schemeClr val="tx1"/>
                </a:solidFill>
                <a:latin typeface="Comic Sans MS" panose="030F0702030302020204" pitchFamily="66" charset="0"/>
                <a:ea typeface="Times New Roman" panose="02020603050405020304" pitchFamily="18" charset="0"/>
                <a:cs typeface="Times New Roman" panose="02020603050405020304" pitchFamily="18" charset="0"/>
              </a:rPr>
              <a:t>Extracts from lesson observations across the school</a:t>
            </a:r>
            <a:r>
              <a:rPr lang="en-GB" sz="1200" i="1" dirty="0" smtClean="0">
                <a:solidFill>
                  <a:schemeClr val="tx1"/>
                </a:solidFill>
                <a:latin typeface="Comic Sans MS" panose="030F0702030302020204" pitchFamily="66" charset="0"/>
                <a:ea typeface="Times New Roman" panose="02020603050405020304" pitchFamily="18" charset="0"/>
                <a:cs typeface="Times New Roman" panose="02020603050405020304" pitchFamily="18" charset="0"/>
              </a:rPr>
              <a:t>.</a:t>
            </a:r>
            <a:endParaRPr lang="en-GB" sz="1200" i="1" dirty="0">
              <a:solidFill>
                <a:schemeClr val="tx1"/>
              </a:solidFill>
              <a:effectLst/>
              <a:latin typeface="Comic Sans MS" panose="030F0702030302020204" pitchFamily="66" charset="0"/>
              <a:ea typeface="Times New Roman" panose="02020603050405020304" pitchFamily="18" charset="0"/>
              <a:cs typeface="Times New Roman" panose="02020603050405020304" pitchFamily="18" charset="0"/>
            </a:endParaRPr>
          </a:p>
        </p:txBody>
      </p:sp>
      <p:sp>
        <p:nvSpPr>
          <p:cNvPr id="8" name="TextBox 7"/>
          <p:cNvSpPr txBox="1"/>
          <p:nvPr/>
        </p:nvSpPr>
        <p:spPr>
          <a:xfrm>
            <a:off x="1144449" y="3261970"/>
            <a:ext cx="1906073" cy="738664"/>
          </a:xfrm>
          <a:prstGeom prst="rect">
            <a:avLst/>
          </a:prstGeom>
          <a:solidFill>
            <a:schemeClr val="bg1"/>
          </a:solidFill>
          <a:ln w="38100">
            <a:solidFill>
              <a:srgbClr val="FFC000"/>
            </a:solidFill>
          </a:ln>
        </p:spPr>
        <p:txBody>
          <a:bodyPr wrap="square" rtlCol="0">
            <a:spAutoFit/>
          </a:bodyPr>
          <a:lstStyle/>
          <a:p>
            <a:pPr algn="ctr"/>
            <a:r>
              <a:rPr lang="en-GB" sz="1400" dirty="0" smtClean="0"/>
              <a:t>Developing national resources with Nuffield Health/Edcoms</a:t>
            </a:r>
            <a:endParaRPr lang="en-GB" sz="1400" dirty="0"/>
          </a:p>
        </p:txBody>
      </p:sp>
      <p:sp>
        <p:nvSpPr>
          <p:cNvPr id="9" name="TextBox 8"/>
          <p:cNvSpPr txBox="1"/>
          <p:nvPr/>
        </p:nvSpPr>
        <p:spPr>
          <a:xfrm>
            <a:off x="8465720" y="2125346"/>
            <a:ext cx="1931831" cy="954107"/>
          </a:xfrm>
          <a:prstGeom prst="rect">
            <a:avLst/>
          </a:prstGeom>
          <a:solidFill>
            <a:schemeClr val="bg1"/>
          </a:solidFill>
          <a:ln w="38100">
            <a:solidFill>
              <a:srgbClr val="FFC000"/>
            </a:solidFill>
          </a:ln>
        </p:spPr>
        <p:txBody>
          <a:bodyPr wrap="square" rtlCol="0">
            <a:spAutoFit/>
          </a:bodyPr>
          <a:lstStyle/>
          <a:p>
            <a:r>
              <a:rPr lang="en-GB" sz="1400" dirty="0" smtClean="0"/>
              <a:t>Delivering Primary Pop Up session on cosmetic chemistry at the ASE conference.</a:t>
            </a:r>
            <a:endParaRPr lang="en-GB" sz="1400" dirty="0"/>
          </a:p>
        </p:txBody>
      </p:sp>
    </p:spTree>
    <p:extLst>
      <p:ext uri="{BB962C8B-B14F-4D97-AF65-F5344CB8AC3E}">
        <p14:creationId xmlns:p14="http://schemas.microsoft.com/office/powerpoint/2010/main" val="129837656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425232"/>
          </a:xfrm>
        </p:spPr>
        <p:txBody>
          <a:bodyPr>
            <a:normAutofit/>
          </a:bodyPr>
          <a:lstStyle/>
          <a:p>
            <a:r>
              <a:rPr lang="en-GB" sz="1600" b="1" dirty="0" smtClean="0"/>
              <a:t>There </a:t>
            </a:r>
            <a:r>
              <a:rPr lang="en-GB" sz="1600" b="1" dirty="0"/>
              <a:t>is a clear vision for the teaching and learning of science.</a:t>
            </a:r>
          </a:p>
        </p:txBody>
      </p:sp>
      <p:pic>
        <p:nvPicPr>
          <p:cNvPr id="6" name="Content Placeholder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92491" y="1412834"/>
            <a:ext cx="4858044" cy="3643533"/>
          </a:xfrm>
          <a:ln w="38100">
            <a:solidFill>
              <a:srgbClr val="FFC000"/>
            </a:solidFill>
          </a:ln>
        </p:spPr>
      </p:pic>
      <p:sp>
        <p:nvSpPr>
          <p:cNvPr id="16" name="Rounded Rectangular Callout 15"/>
          <p:cNvSpPr/>
          <p:nvPr/>
        </p:nvSpPr>
        <p:spPr>
          <a:xfrm>
            <a:off x="5249009" y="790357"/>
            <a:ext cx="3165230" cy="1798100"/>
          </a:xfrm>
          <a:prstGeom prst="wedgeRoundRectCallout">
            <a:avLst>
              <a:gd name="adj1" fmla="val -61936"/>
              <a:gd name="adj2" fmla="val 69147"/>
              <a:gd name="adj3" fmla="val 16667"/>
            </a:avLst>
          </a:prstGeom>
          <a:solidFill>
            <a:schemeClr val="bg1"/>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I was glad we were able to say what we wanted science to look like. Now I know we will do more fun stuff like trips and science week.</a:t>
            </a:r>
          </a:p>
          <a:p>
            <a:r>
              <a:rPr lang="en-GB" dirty="0">
                <a:solidFill>
                  <a:schemeClr val="tx1"/>
                </a:solidFill>
              </a:rPr>
              <a:t>            </a:t>
            </a:r>
            <a:r>
              <a:rPr lang="en-GB" i="1" dirty="0" smtClean="0">
                <a:solidFill>
                  <a:schemeClr val="tx1"/>
                </a:solidFill>
              </a:rPr>
              <a:t>School </a:t>
            </a:r>
            <a:r>
              <a:rPr lang="en-GB" i="1" dirty="0">
                <a:solidFill>
                  <a:schemeClr val="tx1"/>
                </a:solidFill>
              </a:rPr>
              <a:t>C</a:t>
            </a:r>
            <a:r>
              <a:rPr lang="en-GB" i="1" dirty="0" smtClean="0">
                <a:solidFill>
                  <a:schemeClr val="tx1"/>
                </a:solidFill>
              </a:rPr>
              <a:t>ouncil </a:t>
            </a:r>
            <a:r>
              <a:rPr lang="en-GB" i="1" dirty="0">
                <a:solidFill>
                  <a:schemeClr val="tx1"/>
                </a:solidFill>
              </a:rPr>
              <a:t>member</a:t>
            </a:r>
            <a:endParaRPr lang="en-GB" dirty="0">
              <a:solidFill>
                <a:schemeClr val="tx1"/>
              </a:solidFill>
            </a:endParaRPr>
          </a:p>
        </p:txBody>
      </p:sp>
      <p:sp>
        <p:nvSpPr>
          <p:cNvPr id="3" name="TextBox 2"/>
          <p:cNvSpPr txBox="1"/>
          <p:nvPr/>
        </p:nvSpPr>
        <p:spPr>
          <a:xfrm>
            <a:off x="1828800" y="5225180"/>
            <a:ext cx="2672862" cy="584775"/>
          </a:xfrm>
          <a:prstGeom prst="rect">
            <a:avLst/>
          </a:prstGeom>
          <a:solidFill>
            <a:schemeClr val="bg1"/>
          </a:solidFill>
          <a:ln w="38100">
            <a:solidFill>
              <a:srgbClr val="FFC000"/>
            </a:solidFill>
          </a:ln>
        </p:spPr>
        <p:txBody>
          <a:bodyPr wrap="square" rtlCol="0">
            <a:spAutoFit/>
          </a:bodyPr>
          <a:lstStyle/>
          <a:p>
            <a:pPr algn="ctr"/>
            <a:r>
              <a:rPr lang="en-GB" sz="1600" dirty="0" smtClean="0"/>
              <a:t>School council reviewing and amending our Principles.</a:t>
            </a:r>
            <a:endParaRPr lang="en-GB" sz="1600" dirty="0"/>
          </a:p>
        </p:txBody>
      </p:sp>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r="6299" b="10535"/>
          <a:stretch/>
        </p:blipFill>
        <p:spPr>
          <a:xfrm>
            <a:off x="6534737" y="2853523"/>
            <a:ext cx="4128574" cy="2956432"/>
          </a:xfrm>
          <a:prstGeom prst="rect">
            <a:avLst/>
          </a:prstGeom>
          <a:ln w="38100">
            <a:solidFill>
              <a:srgbClr val="FFC000"/>
            </a:solidFill>
          </a:ln>
        </p:spPr>
      </p:pic>
      <p:sp>
        <p:nvSpPr>
          <p:cNvPr id="8" name="TextBox 7"/>
          <p:cNvSpPr txBox="1"/>
          <p:nvPr/>
        </p:nvSpPr>
        <p:spPr>
          <a:xfrm>
            <a:off x="6831624" y="5925528"/>
            <a:ext cx="2672862" cy="584775"/>
          </a:xfrm>
          <a:prstGeom prst="rect">
            <a:avLst/>
          </a:prstGeom>
          <a:solidFill>
            <a:schemeClr val="bg1"/>
          </a:solidFill>
          <a:ln w="38100">
            <a:solidFill>
              <a:srgbClr val="FFC000"/>
            </a:solidFill>
          </a:ln>
        </p:spPr>
        <p:txBody>
          <a:bodyPr wrap="square" rtlCol="0">
            <a:spAutoFit/>
          </a:bodyPr>
          <a:lstStyle/>
          <a:p>
            <a:pPr algn="ctr"/>
            <a:r>
              <a:rPr lang="en-GB" sz="1600" dirty="0" smtClean="0"/>
              <a:t>Taking them round to share with every class</a:t>
            </a:r>
            <a:endParaRPr lang="en-GB" sz="1600" dirty="0"/>
          </a:p>
        </p:txBody>
      </p:sp>
      <p:sp>
        <p:nvSpPr>
          <p:cNvPr id="9" name="Rounded Rectangular Callout 8"/>
          <p:cNvSpPr/>
          <p:nvPr/>
        </p:nvSpPr>
        <p:spPr>
          <a:xfrm>
            <a:off x="9185618" y="1385983"/>
            <a:ext cx="2026333" cy="1202474"/>
          </a:xfrm>
          <a:prstGeom prst="wedgeRoundRectCallout">
            <a:avLst>
              <a:gd name="adj1" fmla="val -53432"/>
              <a:gd name="adj2" fmla="val 107924"/>
              <a:gd name="adj3" fmla="val 16667"/>
            </a:avLst>
          </a:prstGeom>
          <a:solidFill>
            <a:schemeClr val="bg1"/>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dirty="0" smtClean="0">
                <a:solidFill>
                  <a:schemeClr val="tx1"/>
                </a:solidFill>
              </a:rPr>
              <a:t>It’s great the whole school know our Principles of Science</a:t>
            </a:r>
          </a:p>
          <a:p>
            <a:r>
              <a:rPr lang="en-GB" sz="1600" i="1" dirty="0" smtClean="0">
                <a:solidFill>
                  <a:schemeClr val="tx1"/>
                </a:solidFill>
              </a:rPr>
              <a:t>                    Head Girl</a:t>
            </a:r>
            <a:endParaRPr lang="en-GB" sz="1600" i="1" dirty="0">
              <a:solidFill>
                <a:schemeClr val="tx1"/>
              </a:solidFill>
            </a:endParaRPr>
          </a:p>
        </p:txBody>
      </p:sp>
    </p:spTree>
    <p:extLst>
      <p:ext uri="{BB962C8B-B14F-4D97-AF65-F5344CB8AC3E}">
        <p14:creationId xmlns:p14="http://schemas.microsoft.com/office/powerpoint/2010/main" val="364432997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23"/>
          <p:cNvPicPr>
            <a:picLocks noChangeAspect="1"/>
          </p:cNvPicPr>
          <p:nvPr/>
        </p:nvPicPr>
        <p:blipFill rotWithShape="1">
          <a:blip r:embed="rId2" cstate="print">
            <a:extLst>
              <a:ext uri="{28A0092B-C50C-407E-A947-70E740481C1C}">
                <a14:useLocalDpi xmlns:a14="http://schemas.microsoft.com/office/drawing/2010/main" val="0"/>
              </a:ext>
            </a:extLst>
          </a:blip>
          <a:srcRect l="2491" t="6040" r="5637" b="7458"/>
          <a:stretch/>
        </p:blipFill>
        <p:spPr>
          <a:xfrm>
            <a:off x="4640357" y="4164152"/>
            <a:ext cx="2968283" cy="2096088"/>
          </a:xfrm>
          <a:prstGeom prst="rect">
            <a:avLst/>
          </a:prstGeom>
          <a:ln w="38100">
            <a:solidFill>
              <a:srgbClr val="FFC000"/>
            </a:solidFill>
          </a:ln>
        </p:spPr>
      </p:pic>
      <p:sp>
        <p:nvSpPr>
          <p:cNvPr id="2" name="TextBox 1"/>
          <p:cNvSpPr txBox="1"/>
          <p:nvPr/>
        </p:nvSpPr>
        <p:spPr>
          <a:xfrm>
            <a:off x="4939517" y="173846"/>
            <a:ext cx="3509023" cy="492443"/>
          </a:xfrm>
          <a:prstGeom prst="rect">
            <a:avLst/>
          </a:prstGeom>
          <a:solidFill>
            <a:schemeClr val="bg1"/>
          </a:solidFill>
          <a:ln w="38100">
            <a:solidFill>
              <a:srgbClr val="FFC000"/>
            </a:solidFill>
          </a:ln>
        </p:spPr>
        <p:txBody>
          <a:bodyPr wrap="square" rtlCol="0">
            <a:spAutoFit/>
          </a:bodyPr>
          <a:lstStyle/>
          <a:p>
            <a:r>
              <a:rPr lang="en-GB" sz="2600" dirty="0" smtClean="0">
                <a:solidFill>
                  <a:srgbClr val="7030A0"/>
                </a:solidFill>
              </a:rPr>
              <a:t>Our Principles in action.</a:t>
            </a:r>
            <a:endParaRPr lang="en-GB" sz="2600" dirty="0">
              <a:solidFill>
                <a:srgbClr val="7030A0"/>
              </a:solidFill>
            </a:endParaRPr>
          </a:p>
        </p:txBody>
      </p:sp>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l="1825" r="61247" b="20812"/>
          <a:stretch/>
        </p:blipFill>
        <p:spPr>
          <a:xfrm>
            <a:off x="164286" y="499375"/>
            <a:ext cx="1364567" cy="2194560"/>
          </a:xfrm>
          <a:prstGeom prst="rect">
            <a:avLst/>
          </a:prstGeom>
          <a:ln w="38100">
            <a:solidFill>
              <a:srgbClr val="FFC000"/>
            </a:solidFill>
          </a:ln>
        </p:spPr>
      </p:pic>
      <p:sp>
        <p:nvSpPr>
          <p:cNvPr id="6" name="TextBox 5"/>
          <p:cNvSpPr txBox="1"/>
          <p:nvPr/>
        </p:nvSpPr>
        <p:spPr>
          <a:xfrm>
            <a:off x="66607" y="2793307"/>
            <a:ext cx="2013438" cy="307777"/>
          </a:xfrm>
          <a:prstGeom prst="rect">
            <a:avLst/>
          </a:prstGeom>
          <a:solidFill>
            <a:schemeClr val="bg1"/>
          </a:solidFill>
          <a:ln w="38100">
            <a:solidFill>
              <a:srgbClr val="FFC000"/>
            </a:solidFill>
          </a:ln>
        </p:spPr>
        <p:txBody>
          <a:bodyPr wrap="square" rtlCol="0">
            <a:spAutoFit/>
          </a:bodyPr>
          <a:lstStyle/>
          <a:p>
            <a:r>
              <a:rPr lang="en-GB" sz="1400" b="1" i="1" dirty="0" smtClean="0"/>
              <a:t>Pupils are enthusiastic!</a:t>
            </a:r>
            <a:endParaRPr lang="en-GB" sz="1400" b="1" i="1" dirty="0"/>
          </a:p>
        </p:txBody>
      </p:sp>
      <p:pic>
        <p:nvPicPr>
          <p:cNvPr id="7" name="Picture 6"/>
          <p:cNvPicPr>
            <a:picLocks noChangeAspect="1"/>
          </p:cNvPicPr>
          <p:nvPr/>
        </p:nvPicPr>
        <p:blipFill rotWithShape="1">
          <a:blip r:embed="rId4" cstate="print">
            <a:extLst>
              <a:ext uri="{28A0092B-C50C-407E-A947-70E740481C1C}">
                <a14:useLocalDpi xmlns:a14="http://schemas.microsoft.com/office/drawing/2010/main" val="0"/>
              </a:ext>
            </a:extLst>
          </a:blip>
          <a:srcRect t="26871"/>
          <a:stretch/>
        </p:blipFill>
        <p:spPr>
          <a:xfrm>
            <a:off x="9195794" y="353307"/>
            <a:ext cx="2764106" cy="1747498"/>
          </a:xfrm>
          <a:prstGeom prst="rect">
            <a:avLst/>
          </a:prstGeom>
          <a:ln w="38100">
            <a:solidFill>
              <a:srgbClr val="FFC000"/>
            </a:solidFill>
          </a:ln>
        </p:spPr>
      </p:pic>
      <p:sp>
        <p:nvSpPr>
          <p:cNvPr id="8" name="TextBox 7"/>
          <p:cNvSpPr txBox="1"/>
          <p:nvPr/>
        </p:nvSpPr>
        <p:spPr>
          <a:xfrm>
            <a:off x="9767587" y="2032014"/>
            <a:ext cx="2250830" cy="584775"/>
          </a:xfrm>
          <a:prstGeom prst="rect">
            <a:avLst/>
          </a:prstGeom>
          <a:solidFill>
            <a:schemeClr val="bg1"/>
          </a:solidFill>
          <a:ln w="38100">
            <a:solidFill>
              <a:srgbClr val="FFC000"/>
            </a:solidFill>
          </a:ln>
        </p:spPr>
        <p:txBody>
          <a:bodyPr wrap="square" rtlCol="0">
            <a:spAutoFit/>
          </a:bodyPr>
          <a:lstStyle/>
          <a:p>
            <a:pPr algn="ctr"/>
            <a:r>
              <a:rPr lang="en-GB" sz="1600" b="1" i="1" dirty="0" smtClean="0"/>
              <a:t>Lessons are practical and challenging!</a:t>
            </a:r>
            <a:endParaRPr lang="en-GB" sz="1600" b="1" i="1" dirty="0"/>
          </a:p>
        </p:txBody>
      </p:sp>
      <p:pic>
        <p:nvPicPr>
          <p:cNvPr id="9" name="Picture 8"/>
          <p:cNvPicPr>
            <a:picLocks noChangeAspect="1"/>
          </p:cNvPicPr>
          <p:nvPr/>
        </p:nvPicPr>
        <p:blipFill rotWithShape="1">
          <a:blip r:embed="rId5" cstate="print">
            <a:extLst>
              <a:ext uri="{28A0092B-C50C-407E-A947-70E740481C1C}">
                <a14:useLocalDpi xmlns:a14="http://schemas.microsoft.com/office/drawing/2010/main" val="0"/>
              </a:ext>
            </a:extLst>
          </a:blip>
          <a:srcRect l="5614" t="17612" r="15423" b="11547"/>
          <a:stretch/>
        </p:blipFill>
        <p:spPr>
          <a:xfrm>
            <a:off x="2095984" y="981016"/>
            <a:ext cx="3019193" cy="2073462"/>
          </a:xfrm>
          <a:prstGeom prst="rect">
            <a:avLst/>
          </a:prstGeom>
          <a:ln w="38100">
            <a:solidFill>
              <a:srgbClr val="FFC000"/>
            </a:solidFill>
          </a:ln>
        </p:spPr>
      </p:pic>
      <p:sp>
        <p:nvSpPr>
          <p:cNvPr id="10" name="TextBox 9"/>
          <p:cNvSpPr txBox="1"/>
          <p:nvPr/>
        </p:nvSpPr>
        <p:spPr>
          <a:xfrm>
            <a:off x="2996567" y="2978885"/>
            <a:ext cx="1858694" cy="738664"/>
          </a:xfrm>
          <a:prstGeom prst="rect">
            <a:avLst/>
          </a:prstGeom>
          <a:solidFill>
            <a:schemeClr val="bg1"/>
          </a:solidFill>
          <a:ln w="38100">
            <a:solidFill>
              <a:srgbClr val="FFC000"/>
            </a:solidFill>
          </a:ln>
        </p:spPr>
        <p:txBody>
          <a:bodyPr wrap="square" rtlCol="0">
            <a:spAutoFit/>
          </a:bodyPr>
          <a:lstStyle/>
          <a:p>
            <a:r>
              <a:rPr lang="en-GB" sz="1400" b="1" i="1" dirty="0" smtClean="0"/>
              <a:t>Pupils have varied experiences and a variety of enrichment!</a:t>
            </a:r>
            <a:endParaRPr lang="en-GB" sz="1400" b="1" i="1" dirty="0"/>
          </a:p>
        </p:txBody>
      </p:sp>
      <p:pic>
        <p:nvPicPr>
          <p:cNvPr id="13" name="Picture 12"/>
          <p:cNvPicPr>
            <a:picLocks noChangeAspect="1"/>
          </p:cNvPicPr>
          <p:nvPr/>
        </p:nvPicPr>
        <p:blipFill rotWithShape="1">
          <a:blip r:embed="rId6" cstate="print">
            <a:extLst>
              <a:ext uri="{28A0092B-C50C-407E-A947-70E740481C1C}">
                <a14:useLocalDpi xmlns:a14="http://schemas.microsoft.com/office/drawing/2010/main" val="0"/>
              </a:ext>
            </a:extLst>
          </a:blip>
          <a:srcRect t="20173" b="11726"/>
          <a:stretch/>
        </p:blipFill>
        <p:spPr>
          <a:xfrm rot="5400000">
            <a:off x="9869389" y="3776374"/>
            <a:ext cx="2716800" cy="1464221"/>
          </a:xfrm>
          <a:prstGeom prst="rect">
            <a:avLst/>
          </a:prstGeom>
          <a:ln w="38100">
            <a:solidFill>
              <a:srgbClr val="FFC000"/>
            </a:solidFill>
          </a:ln>
        </p:spPr>
      </p:pic>
      <p:sp>
        <p:nvSpPr>
          <p:cNvPr id="14" name="TextBox 13"/>
          <p:cNvSpPr txBox="1"/>
          <p:nvPr/>
        </p:nvSpPr>
        <p:spPr>
          <a:xfrm>
            <a:off x="10080088" y="5918389"/>
            <a:ext cx="2090430" cy="307777"/>
          </a:xfrm>
          <a:prstGeom prst="rect">
            <a:avLst/>
          </a:prstGeom>
          <a:solidFill>
            <a:schemeClr val="bg1"/>
          </a:solidFill>
          <a:ln w="38100">
            <a:solidFill>
              <a:srgbClr val="FFC000"/>
            </a:solidFill>
          </a:ln>
        </p:spPr>
        <p:txBody>
          <a:bodyPr wrap="square" rtlCol="0">
            <a:spAutoFit/>
          </a:bodyPr>
          <a:lstStyle/>
          <a:p>
            <a:r>
              <a:rPr lang="en-GB" sz="1400" b="1" i="1" dirty="0" smtClean="0"/>
              <a:t>Lessons relate to real life</a:t>
            </a:r>
            <a:endParaRPr lang="en-GB" sz="1400" b="1" i="1" dirty="0"/>
          </a:p>
        </p:txBody>
      </p:sp>
      <p:sp>
        <p:nvSpPr>
          <p:cNvPr id="15" name="Oval Callout 14"/>
          <p:cNvSpPr/>
          <p:nvPr/>
        </p:nvSpPr>
        <p:spPr>
          <a:xfrm>
            <a:off x="7493063" y="4636881"/>
            <a:ext cx="1465384" cy="1007095"/>
          </a:xfrm>
          <a:prstGeom prst="wedgeEllipseCallout">
            <a:avLst>
              <a:gd name="adj1" fmla="val -70398"/>
              <a:gd name="adj2" fmla="val 16251"/>
            </a:avLst>
          </a:prstGeom>
          <a:solidFill>
            <a:schemeClr val="bg1"/>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‘I got to help Batman improve his Bat Signal!</a:t>
            </a:r>
            <a:endParaRPr lang="en-GB" sz="1200" dirty="0">
              <a:solidFill>
                <a:schemeClr val="tx1"/>
              </a:solidFill>
            </a:endParaRPr>
          </a:p>
        </p:txBody>
      </p:sp>
      <p:sp>
        <p:nvSpPr>
          <p:cNvPr id="18" name="Oval Callout 17"/>
          <p:cNvSpPr/>
          <p:nvPr/>
        </p:nvSpPr>
        <p:spPr>
          <a:xfrm>
            <a:off x="1150650" y="427909"/>
            <a:ext cx="1323538" cy="461665"/>
          </a:xfrm>
          <a:prstGeom prst="wedgeEllipseCallout">
            <a:avLst>
              <a:gd name="adj1" fmla="val -70833"/>
              <a:gd name="adj2" fmla="val 108207"/>
            </a:avLst>
          </a:prstGeom>
          <a:solidFill>
            <a:schemeClr val="bg1"/>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Wow!</a:t>
            </a:r>
            <a:endParaRPr lang="en-GB" dirty="0">
              <a:solidFill>
                <a:schemeClr val="tx1"/>
              </a:solidFill>
            </a:endParaRPr>
          </a:p>
        </p:txBody>
      </p:sp>
      <p:pic>
        <p:nvPicPr>
          <p:cNvPr id="19" name="Picture 18"/>
          <p:cNvPicPr>
            <a:picLocks noChangeAspect="1"/>
          </p:cNvPicPr>
          <p:nvPr/>
        </p:nvPicPr>
        <p:blipFill rotWithShape="1">
          <a:blip r:embed="rId7" cstate="print">
            <a:extLst>
              <a:ext uri="{28A0092B-C50C-407E-A947-70E740481C1C}">
                <a14:useLocalDpi xmlns:a14="http://schemas.microsoft.com/office/drawing/2010/main" val="0"/>
              </a:ext>
            </a:extLst>
          </a:blip>
          <a:srcRect t="17026" r="14398" b="22051"/>
          <a:stretch/>
        </p:blipFill>
        <p:spPr>
          <a:xfrm>
            <a:off x="113125" y="3922848"/>
            <a:ext cx="4022194" cy="2146950"/>
          </a:xfrm>
          <a:prstGeom prst="rect">
            <a:avLst/>
          </a:prstGeom>
          <a:ln w="38100">
            <a:solidFill>
              <a:srgbClr val="FFC000"/>
            </a:solidFill>
          </a:ln>
        </p:spPr>
      </p:pic>
      <p:sp>
        <p:nvSpPr>
          <p:cNvPr id="20" name="TextBox 19"/>
          <p:cNvSpPr txBox="1"/>
          <p:nvPr/>
        </p:nvSpPr>
        <p:spPr>
          <a:xfrm>
            <a:off x="140086" y="6215866"/>
            <a:ext cx="3247879" cy="307777"/>
          </a:xfrm>
          <a:prstGeom prst="rect">
            <a:avLst/>
          </a:prstGeom>
          <a:solidFill>
            <a:schemeClr val="bg1"/>
          </a:solidFill>
          <a:ln w="38100">
            <a:solidFill>
              <a:srgbClr val="FFC000"/>
            </a:solidFill>
          </a:ln>
        </p:spPr>
        <p:txBody>
          <a:bodyPr wrap="square" rtlCol="0">
            <a:spAutoFit/>
          </a:bodyPr>
          <a:lstStyle/>
          <a:p>
            <a:r>
              <a:rPr lang="en-GB" sz="1400" b="1" i="1" dirty="0" smtClean="0"/>
              <a:t>Resources are varied and appropriate.</a:t>
            </a:r>
            <a:endParaRPr lang="en-GB" sz="1400" b="1" i="1" dirty="0"/>
          </a:p>
        </p:txBody>
      </p:sp>
      <p:sp>
        <p:nvSpPr>
          <p:cNvPr id="22" name="Cloud Callout 21"/>
          <p:cNvSpPr/>
          <p:nvPr/>
        </p:nvSpPr>
        <p:spPr>
          <a:xfrm>
            <a:off x="2697489" y="120956"/>
            <a:ext cx="1931482" cy="959248"/>
          </a:xfrm>
          <a:prstGeom prst="cloudCallout">
            <a:avLst>
              <a:gd name="adj1" fmla="val -27518"/>
              <a:gd name="adj2" fmla="val 79371"/>
            </a:avLst>
          </a:prstGeom>
          <a:solidFill>
            <a:schemeClr val="bg1"/>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I cant believe I am sleeping at the Natural History Museum!</a:t>
            </a:r>
            <a:endParaRPr lang="en-GB" sz="1200" dirty="0">
              <a:solidFill>
                <a:schemeClr val="tx1"/>
              </a:solidFill>
            </a:endParaRPr>
          </a:p>
        </p:txBody>
      </p:sp>
      <p:sp>
        <p:nvSpPr>
          <p:cNvPr id="25" name="TextBox 24"/>
          <p:cNvSpPr txBox="1"/>
          <p:nvPr/>
        </p:nvSpPr>
        <p:spPr>
          <a:xfrm>
            <a:off x="6847594" y="6105667"/>
            <a:ext cx="2013438" cy="523220"/>
          </a:xfrm>
          <a:prstGeom prst="rect">
            <a:avLst/>
          </a:prstGeom>
          <a:solidFill>
            <a:schemeClr val="bg1"/>
          </a:solidFill>
          <a:ln w="38100">
            <a:solidFill>
              <a:srgbClr val="FFC000"/>
            </a:solidFill>
          </a:ln>
        </p:spPr>
        <p:txBody>
          <a:bodyPr wrap="square" rtlCol="0">
            <a:spAutoFit/>
          </a:bodyPr>
          <a:lstStyle/>
          <a:p>
            <a:r>
              <a:rPr lang="en-GB" sz="1400" b="1" i="1" dirty="0" smtClean="0"/>
              <a:t>Pupils shape their own learning through TASC.</a:t>
            </a:r>
            <a:endParaRPr lang="en-GB" sz="1400" b="1" i="1" dirty="0"/>
          </a:p>
        </p:txBody>
      </p:sp>
      <p:sp>
        <p:nvSpPr>
          <p:cNvPr id="26" name="Oval Callout 25"/>
          <p:cNvSpPr/>
          <p:nvPr/>
        </p:nvSpPr>
        <p:spPr>
          <a:xfrm>
            <a:off x="8944707" y="3889420"/>
            <a:ext cx="1617784" cy="1260010"/>
          </a:xfrm>
          <a:prstGeom prst="wedgeEllipseCallout">
            <a:avLst>
              <a:gd name="adj1" fmla="val 85255"/>
              <a:gd name="adj2" fmla="val -60568"/>
            </a:avLst>
          </a:prstGeom>
          <a:solidFill>
            <a:schemeClr val="bg1"/>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‘I got to invent  my own magnetic fishing game in science</a:t>
            </a:r>
            <a:endParaRPr lang="en-GB" sz="1200" dirty="0">
              <a:solidFill>
                <a:schemeClr val="tx1"/>
              </a:solidFill>
            </a:endParaRPr>
          </a:p>
        </p:txBody>
      </p:sp>
      <p:pic>
        <p:nvPicPr>
          <p:cNvPr id="27" name="Picture 26"/>
          <p:cNvPicPr>
            <a:picLocks noChangeAspect="1"/>
          </p:cNvPicPr>
          <p:nvPr/>
        </p:nvPicPr>
        <p:blipFill rotWithShape="1">
          <a:blip r:embed="rId8" cstate="print">
            <a:extLst>
              <a:ext uri="{28A0092B-C50C-407E-A947-70E740481C1C}">
                <a14:useLocalDpi xmlns:a14="http://schemas.microsoft.com/office/drawing/2010/main" val="0"/>
              </a:ext>
            </a:extLst>
          </a:blip>
          <a:srcRect l="3026" t="5744" r="4206" b="14666"/>
          <a:stretch/>
        </p:blipFill>
        <p:spPr>
          <a:xfrm>
            <a:off x="5255466" y="948826"/>
            <a:ext cx="3800038" cy="2445133"/>
          </a:xfrm>
          <a:prstGeom prst="rect">
            <a:avLst/>
          </a:prstGeom>
          <a:ln w="38100">
            <a:solidFill>
              <a:srgbClr val="FFC000"/>
            </a:solidFill>
          </a:ln>
        </p:spPr>
      </p:pic>
      <p:sp>
        <p:nvSpPr>
          <p:cNvPr id="28" name="TextBox 27"/>
          <p:cNvSpPr txBox="1"/>
          <p:nvPr/>
        </p:nvSpPr>
        <p:spPr>
          <a:xfrm>
            <a:off x="6226137" y="2916905"/>
            <a:ext cx="1934881" cy="738664"/>
          </a:xfrm>
          <a:prstGeom prst="rect">
            <a:avLst/>
          </a:prstGeom>
          <a:solidFill>
            <a:schemeClr val="bg1"/>
          </a:solidFill>
          <a:ln w="38100">
            <a:solidFill>
              <a:srgbClr val="FFC000"/>
            </a:solidFill>
          </a:ln>
        </p:spPr>
        <p:txBody>
          <a:bodyPr wrap="square" rtlCol="0">
            <a:spAutoFit/>
          </a:bodyPr>
          <a:lstStyle/>
          <a:p>
            <a:pPr algn="ctr"/>
            <a:r>
              <a:rPr lang="en-GB" sz="1400" b="1" i="1" dirty="0" smtClean="0"/>
              <a:t>Pupils assess their own learning through marking and feedback.</a:t>
            </a:r>
            <a:endParaRPr lang="en-GB" sz="1400" b="1" i="1" dirty="0"/>
          </a:p>
        </p:txBody>
      </p:sp>
      <p:sp>
        <p:nvSpPr>
          <p:cNvPr id="21" name="TextBox 20"/>
          <p:cNvSpPr txBox="1"/>
          <p:nvPr/>
        </p:nvSpPr>
        <p:spPr>
          <a:xfrm>
            <a:off x="285551" y="438997"/>
            <a:ext cx="709826" cy="323165"/>
          </a:xfrm>
          <a:prstGeom prst="rect">
            <a:avLst/>
          </a:prstGeom>
          <a:solidFill>
            <a:srgbClr val="FFFF66"/>
          </a:solidFill>
          <a:ln w="38100">
            <a:solidFill>
              <a:srgbClr val="FFC000"/>
            </a:solidFill>
          </a:ln>
        </p:spPr>
        <p:txBody>
          <a:bodyPr wrap="square" rtlCol="0">
            <a:spAutoFit/>
          </a:bodyPr>
          <a:lstStyle/>
          <a:p>
            <a:pPr algn="ctr"/>
            <a:r>
              <a:rPr lang="en-GB" sz="1500" dirty="0" smtClean="0"/>
              <a:t>Year 3</a:t>
            </a:r>
          </a:p>
        </p:txBody>
      </p:sp>
      <p:sp>
        <p:nvSpPr>
          <p:cNvPr id="23" name="TextBox 22"/>
          <p:cNvSpPr txBox="1"/>
          <p:nvPr/>
        </p:nvSpPr>
        <p:spPr>
          <a:xfrm>
            <a:off x="1297419" y="3952059"/>
            <a:ext cx="709826" cy="323165"/>
          </a:xfrm>
          <a:prstGeom prst="rect">
            <a:avLst/>
          </a:prstGeom>
          <a:solidFill>
            <a:srgbClr val="FFFF66"/>
          </a:solidFill>
          <a:ln w="38100">
            <a:solidFill>
              <a:srgbClr val="FFC000"/>
            </a:solidFill>
          </a:ln>
        </p:spPr>
        <p:txBody>
          <a:bodyPr wrap="square" rtlCol="0">
            <a:spAutoFit/>
          </a:bodyPr>
          <a:lstStyle/>
          <a:p>
            <a:pPr algn="ctr"/>
            <a:r>
              <a:rPr lang="en-GB" sz="1500" dirty="0" smtClean="0"/>
              <a:t>Year 5</a:t>
            </a:r>
          </a:p>
        </p:txBody>
      </p:sp>
      <p:sp>
        <p:nvSpPr>
          <p:cNvPr id="29" name="TextBox 28"/>
          <p:cNvSpPr txBox="1"/>
          <p:nvPr/>
        </p:nvSpPr>
        <p:spPr>
          <a:xfrm>
            <a:off x="6800572" y="4213688"/>
            <a:ext cx="709826" cy="323165"/>
          </a:xfrm>
          <a:prstGeom prst="rect">
            <a:avLst/>
          </a:prstGeom>
          <a:solidFill>
            <a:srgbClr val="FFFF66"/>
          </a:solidFill>
          <a:ln w="38100">
            <a:solidFill>
              <a:srgbClr val="FFC000"/>
            </a:solidFill>
          </a:ln>
        </p:spPr>
        <p:txBody>
          <a:bodyPr wrap="square" rtlCol="0">
            <a:spAutoFit/>
          </a:bodyPr>
          <a:lstStyle/>
          <a:p>
            <a:pPr algn="ctr"/>
            <a:r>
              <a:rPr lang="en-GB" sz="1500" dirty="0" smtClean="0"/>
              <a:t>Year 3</a:t>
            </a:r>
          </a:p>
        </p:txBody>
      </p:sp>
      <p:sp>
        <p:nvSpPr>
          <p:cNvPr id="30" name="TextBox 29"/>
          <p:cNvSpPr txBox="1"/>
          <p:nvPr/>
        </p:nvSpPr>
        <p:spPr>
          <a:xfrm>
            <a:off x="8345678" y="2939502"/>
            <a:ext cx="709826" cy="323165"/>
          </a:xfrm>
          <a:prstGeom prst="rect">
            <a:avLst/>
          </a:prstGeom>
          <a:solidFill>
            <a:srgbClr val="FFFF66"/>
          </a:solidFill>
          <a:ln w="38100">
            <a:solidFill>
              <a:srgbClr val="FFC000"/>
            </a:solidFill>
          </a:ln>
        </p:spPr>
        <p:txBody>
          <a:bodyPr wrap="square" rtlCol="0">
            <a:spAutoFit/>
          </a:bodyPr>
          <a:lstStyle/>
          <a:p>
            <a:pPr algn="ctr"/>
            <a:r>
              <a:rPr lang="en-GB" sz="1500" dirty="0" smtClean="0"/>
              <a:t>Year 6</a:t>
            </a:r>
          </a:p>
        </p:txBody>
      </p:sp>
      <p:sp>
        <p:nvSpPr>
          <p:cNvPr id="31" name="TextBox 30"/>
          <p:cNvSpPr txBox="1"/>
          <p:nvPr/>
        </p:nvSpPr>
        <p:spPr>
          <a:xfrm>
            <a:off x="9845034" y="353307"/>
            <a:ext cx="709826" cy="323165"/>
          </a:xfrm>
          <a:prstGeom prst="rect">
            <a:avLst/>
          </a:prstGeom>
          <a:solidFill>
            <a:srgbClr val="FFFF66"/>
          </a:solidFill>
          <a:ln w="38100">
            <a:solidFill>
              <a:srgbClr val="FFC000"/>
            </a:solidFill>
          </a:ln>
        </p:spPr>
        <p:txBody>
          <a:bodyPr wrap="square" rtlCol="0">
            <a:spAutoFit/>
          </a:bodyPr>
          <a:lstStyle/>
          <a:p>
            <a:pPr algn="ctr"/>
            <a:r>
              <a:rPr lang="en-GB" sz="1500" dirty="0" smtClean="0"/>
              <a:t>Year 5</a:t>
            </a:r>
          </a:p>
        </p:txBody>
      </p:sp>
      <p:sp>
        <p:nvSpPr>
          <p:cNvPr id="32" name="TextBox 31"/>
          <p:cNvSpPr txBox="1"/>
          <p:nvPr/>
        </p:nvSpPr>
        <p:spPr>
          <a:xfrm>
            <a:off x="11211018" y="3232376"/>
            <a:ext cx="709826" cy="323165"/>
          </a:xfrm>
          <a:prstGeom prst="rect">
            <a:avLst/>
          </a:prstGeom>
          <a:solidFill>
            <a:srgbClr val="FFFF66"/>
          </a:solidFill>
          <a:ln w="38100">
            <a:solidFill>
              <a:srgbClr val="FFC000"/>
            </a:solidFill>
          </a:ln>
        </p:spPr>
        <p:txBody>
          <a:bodyPr wrap="square" rtlCol="0">
            <a:spAutoFit/>
          </a:bodyPr>
          <a:lstStyle/>
          <a:p>
            <a:pPr algn="ctr"/>
            <a:r>
              <a:rPr lang="en-GB" sz="1500" dirty="0" smtClean="0"/>
              <a:t>Year 3</a:t>
            </a:r>
          </a:p>
        </p:txBody>
      </p:sp>
      <p:sp>
        <p:nvSpPr>
          <p:cNvPr id="33" name="TextBox 32"/>
          <p:cNvSpPr txBox="1"/>
          <p:nvPr/>
        </p:nvSpPr>
        <p:spPr>
          <a:xfrm>
            <a:off x="4262511" y="1059543"/>
            <a:ext cx="880813" cy="323165"/>
          </a:xfrm>
          <a:prstGeom prst="rect">
            <a:avLst/>
          </a:prstGeom>
          <a:solidFill>
            <a:srgbClr val="FFFF66"/>
          </a:solidFill>
          <a:ln w="38100">
            <a:solidFill>
              <a:srgbClr val="FFC000"/>
            </a:solidFill>
          </a:ln>
        </p:spPr>
        <p:txBody>
          <a:bodyPr wrap="square" rtlCol="0">
            <a:spAutoFit/>
          </a:bodyPr>
          <a:lstStyle/>
          <a:p>
            <a:pPr algn="ctr"/>
            <a:r>
              <a:rPr lang="en-GB" sz="1500" dirty="0" smtClean="0"/>
              <a:t>Year 5/6</a:t>
            </a:r>
          </a:p>
        </p:txBody>
      </p:sp>
    </p:spTree>
    <p:extLst>
      <p:ext uri="{BB962C8B-B14F-4D97-AF65-F5344CB8AC3E}">
        <p14:creationId xmlns:p14="http://schemas.microsoft.com/office/powerpoint/2010/main" val="395452890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extLst>
              <p:ext uri="{D42A27DB-BD31-4B8C-83A1-F6EECF244321}">
                <p14:modId xmlns:p14="http://schemas.microsoft.com/office/powerpoint/2010/main" val="3076956246"/>
              </p:ext>
            </p:extLst>
          </p:nvPr>
        </p:nvGraphicFramePr>
        <p:xfrm>
          <a:off x="2391505" y="351693"/>
          <a:ext cx="8567225" cy="6366804"/>
        </p:xfrm>
        <a:graphic>
          <a:graphicData uri="http://schemas.openxmlformats.org/drawingml/2006/table">
            <a:tbl>
              <a:tblPr/>
              <a:tblGrid>
                <a:gridCol w="954156"/>
                <a:gridCol w="776173"/>
                <a:gridCol w="6020971"/>
                <a:gridCol w="815925"/>
              </a:tblGrid>
              <a:tr h="651804">
                <a:tc>
                  <a:txBody>
                    <a:bodyPr/>
                    <a:lstStyle/>
                    <a:p>
                      <a:pPr marL="0" marR="0">
                        <a:spcBef>
                          <a:spcPts val="0"/>
                        </a:spcBef>
                        <a:spcAft>
                          <a:spcPts val="0"/>
                        </a:spcAft>
                        <a:tabLst>
                          <a:tab pos="123825" algn="l"/>
                        </a:tabLst>
                      </a:pPr>
                      <a:r>
                        <a:rPr lang="en-GB" sz="1000" dirty="0">
                          <a:effectLst/>
                          <a:latin typeface="Arial" panose="020B0604020202020204" pitchFamily="34" charset="0"/>
                          <a:ea typeface="Times New Roman" panose="02020603050405020304" pitchFamily="18" charset="0"/>
                        </a:rPr>
                        <a:t>Learning Objective/</a:t>
                      </a:r>
                      <a:endParaRPr lang="en-GB" sz="1000" dirty="0">
                        <a:effectLst/>
                        <a:latin typeface="Times New Roman" panose="02020603050405020304" pitchFamily="18" charset="0"/>
                        <a:ea typeface="Times New Roman" panose="02020603050405020304" pitchFamily="18" charset="0"/>
                      </a:endParaRPr>
                    </a:p>
                    <a:p>
                      <a:pPr marL="0" marR="0">
                        <a:spcBef>
                          <a:spcPts val="0"/>
                        </a:spcBef>
                        <a:spcAft>
                          <a:spcPts val="0"/>
                        </a:spcAft>
                        <a:tabLst>
                          <a:tab pos="123825" algn="l"/>
                        </a:tabLst>
                      </a:pPr>
                      <a:r>
                        <a:rPr lang="en-GB" sz="1000" dirty="0">
                          <a:effectLst/>
                          <a:latin typeface="Arial" panose="020B0604020202020204" pitchFamily="34" charset="0"/>
                          <a:ea typeface="Times New Roman" panose="02020603050405020304" pitchFamily="18" charset="0"/>
                        </a:rPr>
                        <a:t>SC</a:t>
                      </a:r>
                      <a:endParaRPr lang="en-GB" sz="1000" dirty="0">
                        <a:effectLst/>
                        <a:latin typeface="Times New Roman" panose="02020603050405020304" pitchFamily="18" charset="0"/>
                        <a:ea typeface="Times New Roman" panose="02020603050405020304" pitchFamily="18" charset="0"/>
                      </a:endParaRPr>
                    </a:p>
                  </a:txBody>
                  <a:tcPr marL="51081" marR="51081"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bg1"/>
                    </a:solidFill>
                  </a:tcPr>
                </a:tc>
                <a:tc>
                  <a:txBody>
                    <a:bodyPr/>
                    <a:lstStyle/>
                    <a:p>
                      <a:pPr marL="0" marR="0">
                        <a:spcBef>
                          <a:spcPts val="0"/>
                        </a:spcBef>
                        <a:spcAft>
                          <a:spcPts val="0"/>
                        </a:spcAft>
                      </a:pPr>
                      <a:r>
                        <a:rPr lang="en-GB" sz="1000" dirty="0">
                          <a:effectLst/>
                          <a:latin typeface="Arial" panose="020B0604020202020204" pitchFamily="34" charset="0"/>
                          <a:ea typeface="Times New Roman" panose="02020603050405020304" pitchFamily="18" charset="0"/>
                        </a:rPr>
                        <a:t>Key Questions – including AFL</a:t>
                      </a:r>
                      <a:endParaRPr lang="en-GB" sz="1000" dirty="0">
                        <a:effectLst/>
                        <a:latin typeface="Times New Roman" panose="02020603050405020304" pitchFamily="18" charset="0"/>
                        <a:ea typeface="Times New Roman" panose="02020603050405020304" pitchFamily="18" charset="0"/>
                      </a:endParaRPr>
                    </a:p>
                  </a:txBody>
                  <a:tcPr marL="51081" marR="51081"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bg1"/>
                    </a:solidFill>
                  </a:tcPr>
                </a:tc>
                <a:tc>
                  <a:txBody>
                    <a:bodyPr/>
                    <a:lstStyle/>
                    <a:p>
                      <a:pPr marL="0" marR="0">
                        <a:spcBef>
                          <a:spcPts val="0"/>
                        </a:spcBef>
                        <a:spcAft>
                          <a:spcPts val="0"/>
                        </a:spcAft>
                      </a:pPr>
                      <a:endParaRPr lang="en-GB" sz="1000" dirty="0" smtClean="0">
                        <a:effectLst/>
                        <a:latin typeface="Arial" panose="020B0604020202020204" pitchFamily="34" charset="0"/>
                        <a:ea typeface="Times New Roman" panose="02020603050405020304" pitchFamily="18" charset="0"/>
                      </a:endParaRPr>
                    </a:p>
                    <a:p>
                      <a:pPr marL="0" marR="0">
                        <a:spcBef>
                          <a:spcPts val="0"/>
                        </a:spcBef>
                        <a:spcAft>
                          <a:spcPts val="0"/>
                        </a:spcAft>
                      </a:pPr>
                      <a:endParaRPr lang="en-GB" sz="1000" dirty="0" smtClean="0">
                        <a:effectLst/>
                        <a:latin typeface="Arial" panose="020B0604020202020204" pitchFamily="34" charset="0"/>
                        <a:ea typeface="Times New Roman" panose="02020603050405020304" pitchFamily="18" charset="0"/>
                      </a:endParaRPr>
                    </a:p>
                    <a:p>
                      <a:pPr marL="0" marR="0">
                        <a:spcBef>
                          <a:spcPts val="0"/>
                        </a:spcBef>
                        <a:spcAft>
                          <a:spcPts val="0"/>
                        </a:spcAft>
                      </a:pPr>
                      <a:r>
                        <a:rPr lang="en-GB" sz="1000" dirty="0" smtClean="0">
                          <a:effectLst/>
                          <a:latin typeface="Arial" panose="020B0604020202020204" pitchFamily="34" charset="0"/>
                          <a:ea typeface="Times New Roman" panose="02020603050405020304" pitchFamily="18" charset="0"/>
                        </a:rPr>
                        <a:t>Tasks</a:t>
                      </a:r>
                      <a:r>
                        <a:rPr lang="en-GB" sz="1000" dirty="0">
                          <a:effectLst/>
                          <a:latin typeface="Arial" panose="020B0604020202020204" pitchFamily="34" charset="0"/>
                          <a:ea typeface="Times New Roman" panose="02020603050405020304" pitchFamily="18" charset="0"/>
                        </a:rPr>
                        <a:t>, differentiation, groupings and adult support and TASC opportunities </a:t>
                      </a:r>
                      <a:endParaRPr lang="en-GB" sz="1000" dirty="0">
                        <a:effectLst/>
                        <a:latin typeface="Times New Roman" panose="02020603050405020304" pitchFamily="18" charset="0"/>
                        <a:ea typeface="Times New Roman" panose="02020603050405020304" pitchFamily="18" charset="0"/>
                      </a:endParaRPr>
                    </a:p>
                  </a:txBody>
                  <a:tcPr marL="51081" marR="51081"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bg1"/>
                    </a:solidFill>
                  </a:tcPr>
                </a:tc>
                <a:tc>
                  <a:txBody>
                    <a:bodyPr/>
                    <a:lstStyle/>
                    <a:p>
                      <a:pPr marL="0" marR="0">
                        <a:spcBef>
                          <a:spcPts val="0"/>
                        </a:spcBef>
                        <a:spcAft>
                          <a:spcPts val="0"/>
                        </a:spcAft>
                      </a:pPr>
                      <a:r>
                        <a:rPr lang="en-GB" sz="1000" dirty="0">
                          <a:effectLst/>
                          <a:latin typeface="Arial" panose="020B0604020202020204" pitchFamily="34" charset="0"/>
                          <a:ea typeface="Times New Roman" panose="02020603050405020304" pitchFamily="18" charset="0"/>
                        </a:rPr>
                        <a:t>Resources/</a:t>
                      </a:r>
                      <a:endParaRPr lang="en-GB" sz="10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GB" sz="1000" dirty="0">
                          <a:effectLst/>
                          <a:latin typeface="Arial" panose="020B0604020202020204" pitchFamily="34" charset="0"/>
                          <a:ea typeface="Times New Roman" panose="02020603050405020304" pitchFamily="18" charset="0"/>
                        </a:rPr>
                        <a:t>ICT</a:t>
                      </a:r>
                      <a:endParaRPr lang="en-GB" sz="1000" dirty="0">
                        <a:effectLst/>
                        <a:latin typeface="Times New Roman" panose="02020603050405020304" pitchFamily="18" charset="0"/>
                        <a:ea typeface="Times New Roman" panose="02020603050405020304" pitchFamily="18" charset="0"/>
                      </a:endParaRPr>
                    </a:p>
                  </a:txBody>
                  <a:tcPr marL="51081" marR="51081"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bg1"/>
                    </a:solidFill>
                  </a:tcPr>
                </a:tc>
              </a:tr>
              <a:tr h="4691200">
                <a:tc>
                  <a:txBody>
                    <a:bodyPr/>
                    <a:lstStyle/>
                    <a:p>
                      <a:pPr marL="0" marR="0">
                        <a:spcBef>
                          <a:spcPts val="0"/>
                        </a:spcBef>
                        <a:spcAft>
                          <a:spcPts val="0"/>
                        </a:spcAft>
                      </a:pPr>
                      <a:r>
                        <a:rPr lang="en-GB" sz="1000" dirty="0">
                          <a:solidFill>
                            <a:srgbClr val="000000"/>
                          </a:solidFill>
                          <a:effectLst/>
                          <a:latin typeface="Arial" panose="020B0604020202020204" pitchFamily="34" charset="0"/>
                          <a:ea typeface="Times New Roman" panose="02020603050405020304" pitchFamily="18" charset="0"/>
                        </a:rPr>
                        <a:t>To be able to describe materials </a:t>
                      </a:r>
                      <a:endParaRPr lang="en-GB" sz="10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GB" sz="1000" dirty="0">
                          <a:solidFill>
                            <a:srgbClr val="000000"/>
                          </a:solidFill>
                          <a:effectLst/>
                          <a:latin typeface="Arial" panose="020B0604020202020204" pitchFamily="34" charset="0"/>
                          <a:ea typeface="Times New Roman" panose="02020603050405020304" pitchFamily="18" charset="0"/>
                        </a:rPr>
                        <a:t> </a:t>
                      </a:r>
                      <a:endParaRPr lang="en-GB" sz="10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GB" sz="1000" dirty="0">
                          <a:solidFill>
                            <a:srgbClr val="000000"/>
                          </a:solidFill>
                          <a:effectLst/>
                          <a:latin typeface="Arial" panose="020B0604020202020204" pitchFamily="34" charset="0"/>
                          <a:ea typeface="Times New Roman" panose="02020603050405020304" pitchFamily="18" charset="0"/>
                        </a:rPr>
                        <a:t> </a:t>
                      </a:r>
                      <a:endParaRPr lang="en-GB" sz="1000" dirty="0">
                        <a:effectLst/>
                        <a:latin typeface="Times New Roman" panose="02020603050405020304" pitchFamily="18" charset="0"/>
                        <a:ea typeface="Times New Roman" panose="02020603050405020304" pitchFamily="18" charset="0"/>
                      </a:endParaRPr>
                    </a:p>
                    <a:p>
                      <a:pPr marL="0" marR="0">
                        <a:spcBef>
                          <a:spcPts val="600"/>
                        </a:spcBef>
                        <a:spcAft>
                          <a:spcPts val="0"/>
                        </a:spcAft>
                      </a:pPr>
                      <a:r>
                        <a:rPr lang="en-GB" sz="1000" dirty="0">
                          <a:solidFill>
                            <a:srgbClr val="000000"/>
                          </a:solidFill>
                          <a:effectLst/>
                          <a:latin typeface="Arial" panose="020B0604020202020204" pitchFamily="34" charset="0"/>
                          <a:ea typeface="Times New Roman" panose="02020603050405020304" pitchFamily="18" charset="0"/>
                        </a:rPr>
                        <a:t>I am learning to describe and sort materials by how they feel. </a:t>
                      </a:r>
                      <a:endParaRPr lang="en-GB" sz="1000" dirty="0">
                        <a:effectLst/>
                        <a:latin typeface="Times New Roman" panose="02020603050405020304" pitchFamily="18" charset="0"/>
                        <a:ea typeface="Times New Roman" panose="02020603050405020304" pitchFamily="18" charset="0"/>
                      </a:endParaRPr>
                    </a:p>
                    <a:p>
                      <a:pPr marL="0" marR="0">
                        <a:spcBef>
                          <a:spcPts val="600"/>
                        </a:spcBef>
                        <a:spcAft>
                          <a:spcPts val="0"/>
                        </a:spcAft>
                      </a:pPr>
                      <a:r>
                        <a:rPr lang="en-GB" sz="1000" b="1" dirty="0">
                          <a:effectLst/>
                          <a:latin typeface="Arial" panose="020B0604020202020204" pitchFamily="34" charset="0"/>
                          <a:ea typeface="Times New Roman" panose="02020603050405020304" pitchFamily="18" charset="0"/>
                        </a:rPr>
                        <a:t> </a:t>
                      </a:r>
                      <a:endParaRPr lang="en-GB" sz="1000" dirty="0">
                        <a:effectLst/>
                        <a:latin typeface="Times New Roman" panose="02020603050405020304" pitchFamily="18" charset="0"/>
                        <a:ea typeface="Times New Roman" panose="02020603050405020304" pitchFamily="18" charset="0"/>
                      </a:endParaRPr>
                    </a:p>
                    <a:p>
                      <a:pPr marL="0" marR="0">
                        <a:spcBef>
                          <a:spcPts val="600"/>
                        </a:spcBef>
                        <a:spcAft>
                          <a:spcPts val="0"/>
                        </a:spcAft>
                      </a:pPr>
                      <a:r>
                        <a:rPr lang="en-GB" sz="1000" dirty="0">
                          <a:solidFill>
                            <a:srgbClr val="0000FF"/>
                          </a:solidFill>
                          <a:effectLst/>
                          <a:latin typeface="Arial" panose="020B0604020202020204" pitchFamily="34" charset="0"/>
                          <a:ea typeface="Times New Roman" panose="02020603050405020304" pitchFamily="18" charset="0"/>
                        </a:rPr>
                        <a:t> </a:t>
                      </a:r>
                      <a:endParaRPr lang="en-GB" sz="1000" dirty="0">
                        <a:effectLst/>
                        <a:latin typeface="Times New Roman" panose="02020603050405020304" pitchFamily="18" charset="0"/>
                        <a:ea typeface="Times New Roman" panose="02020603050405020304" pitchFamily="18" charset="0"/>
                      </a:endParaRPr>
                    </a:p>
                  </a:txBody>
                  <a:tcPr marL="51081" marR="51081"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bg1"/>
                    </a:solidFill>
                  </a:tcPr>
                </a:tc>
                <a:tc>
                  <a:txBody>
                    <a:bodyPr/>
                    <a:lstStyle/>
                    <a:p>
                      <a:pPr marL="0" marR="0">
                        <a:spcBef>
                          <a:spcPts val="0"/>
                        </a:spcBef>
                        <a:spcAft>
                          <a:spcPts val="0"/>
                        </a:spcAft>
                      </a:pPr>
                      <a:r>
                        <a:rPr lang="en-GB" sz="1000" dirty="0">
                          <a:effectLst/>
                          <a:latin typeface="Arial" panose="020B0604020202020204" pitchFamily="34" charset="0"/>
                          <a:ea typeface="Times New Roman" panose="02020603050405020304" pitchFamily="18" charset="0"/>
                        </a:rPr>
                        <a:t>What is the property of a material?</a:t>
                      </a:r>
                    </a:p>
                    <a:p>
                      <a:pPr marL="0" marR="0">
                        <a:spcBef>
                          <a:spcPts val="0"/>
                        </a:spcBef>
                        <a:spcAft>
                          <a:spcPts val="0"/>
                        </a:spcAft>
                      </a:pPr>
                      <a:r>
                        <a:rPr lang="en-GB" sz="1000" dirty="0">
                          <a:effectLst/>
                          <a:latin typeface="Arial" panose="020B0604020202020204" pitchFamily="34" charset="0"/>
                          <a:ea typeface="Times New Roman" panose="02020603050405020304" pitchFamily="18" charset="0"/>
                        </a:rPr>
                        <a:t> </a:t>
                      </a:r>
                    </a:p>
                    <a:p>
                      <a:pPr marL="0" marR="0">
                        <a:spcBef>
                          <a:spcPts val="0"/>
                        </a:spcBef>
                        <a:spcAft>
                          <a:spcPts val="0"/>
                        </a:spcAft>
                      </a:pPr>
                      <a:r>
                        <a:rPr lang="en-GB" sz="1000" dirty="0">
                          <a:effectLst/>
                          <a:latin typeface="Arial" panose="020B0604020202020204" pitchFamily="34" charset="0"/>
                          <a:ea typeface="Times New Roman" panose="02020603050405020304" pitchFamily="18" charset="0"/>
                        </a:rPr>
                        <a:t>How does it feel?</a:t>
                      </a:r>
                    </a:p>
                    <a:p>
                      <a:pPr marL="0" marR="0">
                        <a:spcBef>
                          <a:spcPts val="0"/>
                        </a:spcBef>
                        <a:spcAft>
                          <a:spcPts val="0"/>
                        </a:spcAft>
                      </a:pPr>
                      <a:r>
                        <a:rPr lang="en-GB" sz="1000" dirty="0">
                          <a:effectLst/>
                          <a:latin typeface="Arial" panose="020B0604020202020204" pitchFamily="34" charset="0"/>
                          <a:ea typeface="Times New Roman" panose="02020603050405020304" pitchFamily="18" charset="0"/>
                        </a:rPr>
                        <a:t> </a:t>
                      </a:r>
                    </a:p>
                    <a:p>
                      <a:pPr marL="0" marR="0">
                        <a:spcBef>
                          <a:spcPts val="0"/>
                        </a:spcBef>
                        <a:spcAft>
                          <a:spcPts val="0"/>
                        </a:spcAft>
                      </a:pPr>
                      <a:r>
                        <a:rPr lang="en-GB" sz="1000" dirty="0">
                          <a:effectLst/>
                          <a:latin typeface="Arial" panose="020B0604020202020204" pitchFamily="34" charset="0"/>
                          <a:ea typeface="Times New Roman" panose="02020603050405020304" pitchFamily="18" charset="0"/>
                        </a:rPr>
                        <a:t>Is it stretchy?</a:t>
                      </a:r>
                    </a:p>
                    <a:p>
                      <a:pPr marL="0" marR="0">
                        <a:spcBef>
                          <a:spcPts val="0"/>
                        </a:spcBef>
                        <a:spcAft>
                          <a:spcPts val="0"/>
                        </a:spcAft>
                      </a:pPr>
                      <a:r>
                        <a:rPr lang="en-GB" sz="1000" dirty="0">
                          <a:effectLst/>
                          <a:latin typeface="Arial" panose="020B0604020202020204" pitchFamily="34" charset="0"/>
                          <a:ea typeface="Times New Roman" panose="02020603050405020304" pitchFamily="18" charset="0"/>
                        </a:rPr>
                        <a:t> </a:t>
                      </a:r>
                    </a:p>
                    <a:p>
                      <a:pPr marL="0" marR="0">
                        <a:spcBef>
                          <a:spcPts val="0"/>
                        </a:spcBef>
                        <a:spcAft>
                          <a:spcPts val="0"/>
                        </a:spcAft>
                      </a:pPr>
                      <a:r>
                        <a:rPr lang="en-GB" sz="1000" dirty="0">
                          <a:effectLst/>
                          <a:latin typeface="Arial" panose="020B0604020202020204" pitchFamily="34" charset="0"/>
                          <a:ea typeface="Times New Roman" panose="02020603050405020304" pitchFamily="18" charset="0"/>
                        </a:rPr>
                        <a:t>What happens if you look through it?</a:t>
                      </a:r>
                    </a:p>
                    <a:p>
                      <a:pPr marL="0" marR="0">
                        <a:spcBef>
                          <a:spcPts val="0"/>
                        </a:spcBef>
                        <a:spcAft>
                          <a:spcPts val="0"/>
                        </a:spcAft>
                      </a:pPr>
                      <a:r>
                        <a:rPr lang="en-GB" sz="1000" dirty="0">
                          <a:effectLst/>
                          <a:latin typeface="Arial" panose="020B0604020202020204" pitchFamily="34" charset="0"/>
                          <a:ea typeface="Times New Roman" panose="02020603050405020304" pitchFamily="18" charset="0"/>
                        </a:rPr>
                        <a:t> </a:t>
                      </a:r>
                    </a:p>
                    <a:p>
                      <a:pPr marL="0" marR="0">
                        <a:spcBef>
                          <a:spcPts val="0"/>
                        </a:spcBef>
                        <a:spcAft>
                          <a:spcPts val="0"/>
                        </a:spcAft>
                      </a:pPr>
                      <a:r>
                        <a:rPr lang="en-GB" sz="1000" dirty="0">
                          <a:effectLst/>
                          <a:latin typeface="Arial" panose="020B0604020202020204" pitchFamily="34" charset="0"/>
                          <a:ea typeface="Times New Roman" panose="02020603050405020304" pitchFamily="18" charset="0"/>
                        </a:rPr>
                        <a:t>Can it be broken?</a:t>
                      </a:r>
                    </a:p>
                    <a:p>
                      <a:pPr marL="0" marR="0">
                        <a:spcBef>
                          <a:spcPts val="0"/>
                        </a:spcBef>
                        <a:spcAft>
                          <a:spcPts val="0"/>
                        </a:spcAft>
                      </a:pPr>
                      <a:r>
                        <a:rPr lang="en-GB" sz="1000" dirty="0">
                          <a:effectLst/>
                          <a:latin typeface="Arial" panose="020B0604020202020204" pitchFamily="34" charset="0"/>
                          <a:ea typeface="Times New Roman" panose="02020603050405020304" pitchFamily="18" charset="0"/>
                        </a:rPr>
                        <a:t> </a:t>
                      </a:r>
                      <a:endParaRPr lang="en-GB" sz="1000" dirty="0" smtClean="0">
                        <a:effectLst/>
                        <a:latin typeface="Arial" panose="020B0604020202020204" pitchFamily="34" charset="0"/>
                        <a:ea typeface="Times New Roman" panose="02020603050405020304" pitchFamily="18" charset="0"/>
                      </a:endParaRPr>
                    </a:p>
                    <a:p>
                      <a:pPr marL="0" marR="0">
                        <a:spcBef>
                          <a:spcPts val="0"/>
                        </a:spcBef>
                        <a:spcAft>
                          <a:spcPts val="0"/>
                        </a:spcAft>
                      </a:pPr>
                      <a:endParaRPr lang="en-GB" sz="1000" b="1" dirty="0" smtClean="0">
                        <a:effectLst/>
                        <a:latin typeface="Arial" panose="020B0604020202020204" pitchFamily="34" charset="0"/>
                        <a:ea typeface="Times New Roman" panose="02020603050405020304" pitchFamily="18" charset="0"/>
                      </a:endParaRPr>
                    </a:p>
                    <a:p>
                      <a:pPr marL="0" marR="0">
                        <a:spcBef>
                          <a:spcPts val="0"/>
                        </a:spcBef>
                        <a:spcAft>
                          <a:spcPts val="0"/>
                        </a:spcAft>
                      </a:pPr>
                      <a:endParaRPr lang="en-GB" sz="1000" b="1" dirty="0" smtClean="0">
                        <a:effectLst/>
                        <a:latin typeface="Arial" panose="020B0604020202020204" pitchFamily="34" charset="0"/>
                        <a:ea typeface="Times New Roman" panose="02020603050405020304" pitchFamily="18" charset="0"/>
                      </a:endParaRPr>
                    </a:p>
                    <a:p>
                      <a:pPr marL="0" marR="0">
                        <a:spcBef>
                          <a:spcPts val="0"/>
                        </a:spcBef>
                        <a:spcAft>
                          <a:spcPts val="0"/>
                        </a:spcAft>
                      </a:pPr>
                      <a:endParaRPr lang="en-GB" sz="1000" b="1" dirty="0" smtClean="0">
                        <a:effectLst/>
                        <a:latin typeface="Arial" panose="020B0604020202020204" pitchFamily="34" charset="0"/>
                        <a:ea typeface="Times New Roman" panose="02020603050405020304" pitchFamily="18" charset="0"/>
                      </a:endParaRPr>
                    </a:p>
                    <a:p>
                      <a:pPr marL="0" marR="0">
                        <a:spcBef>
                          <a:spcPts val="0"/>
                        </a:spcBef>
                        <a:spcAft>
                          <a:spcPts val="0"/>
                        </a:spcAft>
                      </a:pPr>
                      <a:r>
                        <a:rPr lang="en-GB" sz="1000" b="1" dirty="0" smtClean="0">
                          <a:effectLst/>
                          <a:latin typeface="Arial" panose="020B0604020202020204" pitchFamily="34" charset="0"/>
                          <a:ea typeface="Times New Roman" panose="02020603050405020304" pitchFamily="18" charset="0"/>
                        </a:rPr>
                        <a:t>Vocab</a:t>
                      </a:r>
                    </a:p>
                    <a:p>
                      <a:pPr marL="0" marR="0">
                        <a:spcBef>
                          <a:spcPts val="0"/>
                        </a:spcBef>
                        <a:spcAft>
                          <a:spcPts val="0"/>
                        </a:spcAft>
                      </a:pPr>
                      <a:r>
                        <a:rPr lang="en-GB" sz="1000" dirty="0" smtClean="0">
                          <a:effectLst/>
                          <a:latin typeface="Arial" panose="020B0604020202020204" pitchFamily="34" charset="0"/>
                          <a:ea typeface="Calibri" panose="020F0502020204030204" pitchFamily="34" charset="0"/>
                        </a:rPr>
                        <a:t>Property</a:t>
                      </a:r>
                      <a:endParaRPr lang="en-GB" sz="1200" dirty="0" smtClean="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GB" sz="1000" dirty="0" smtClean="0">
                          <a:effectLst/>
                          <a:latin typeface="Arial" panose="020B0604020202020204" pitchFamily="34" charset="0"/>
                          <a:ea typeface="Calibri" panose="020F0502020204030204" pitchFamily="34" charset="0"/>
                        </a:rPr>
                        <a:t>Hard </a:t>
                      </a:r>
                      <a:endParaRPr lang="en-GB" sz="1200" dirty="0" smtClean="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GB" sz="1000" dirty="0" smtClean="0">
                          <a:effectLst/>
                          <a:latin typeface="Arial" panose="020B0604020202020204" pitchFamily="34" charset="0"/>
                          <a:ea typeface="Calibri" panose="020F0502020204030204" pitchFamily="34" charset="0"/>
                        </a:rPr>
                        <a:t>Soft</a:t>
                      </a:r>
                      <a:endParaRPr lang="en-GB" sz="1200" dirty="0" smtClean="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GB" sz="1000" dirty="0" smtClean="0">
                          <a:effectLst/>
                          <a:latin typeface="Arial" panose="020B0604020202020204" pitchFamily="34" charset="0"/>
                          <a:ea typeface="Calibri" panose="020F0502020204030204" pitchFamily="34" charset="0"/>
                        </a:rPr>
                        <a:t>Stretchy</a:t>
                      </a:r>
                      <a:endParaRPr lang="en-GB" sz="1200" dirty="0" smtClean="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GB" sz="1000" dirty="0" smtClean="0">
                          <a:effectLst/>
                          <a:latin typeface="Arial" panose="020B0604020202020204" pitchFamily="34" charset="0"/>
                          <a:ea typeface="Calibri" panose="020F0502020204030204" pitchFamily="34" charset="0"/>
                        </a:rPr>
                        <a:t>Shiny</a:t>
                      </a:r>
                      <a:endParaRPr lang="en-GB" sz="1200" dirty="0" smtClean="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GB" sz="1000" dirty="0" smtClean="0">
                          <a:effectLst/>
                          <a:latin typeface="Arial" panose="020B0604020202020204" pitchFamily="34" charset="0"/>
                          <a:ea typeface="Calibri" panose="020F0502020204030204" pitchFamily="34" charset="0"/>
                        </a:rPr>
                        <a:t>Dull</a:t>
                      </a:r>
                      <a:endParaRPr lang="en-GB" sz="1200" dirty="0" smtClean="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GB" sz="1000" dirty="0" smtClean="0">
                          <a:effectLst/>
                          <a:latin typeface="Arial" panose="020B0604020202020204" pitchFamily="34" charset="0"/>
                          <a:ea typeface="Calibri" panose="020F0502020204030204" pitchFamily="34" charset="0"/>
                        </a:rPr>
                        <a:t>Rough</a:t>
                      </a:r>
                      <a:endParaRPr lang="en-GB" sz="1200" dirty="0" smtClean="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GB" sz="1000" dirty="0" smtClean="0">
                          <a:effectLst/>
                          <a:latin typeface="Arial" panose="020B0604020202020204" pitchFamily="34" charset="0"/>
                          <a:ea typeface="Calibri" panose="020F0502020204030204" pitchFamily="34" charset="0"/>
                        </a:rPr>
                        <a:t>Smooth</a:t>
                      </a:r>
                      <a:endParaRPr lang="en-GB" sz="1200" dirty="0" smtClean="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GB" sz="1000" dirty="0" smtClean="0">
                          <a:effectLst/>
                          <a:latin typeface="Arial" panose="020B0604020202020204" pitchFamily="34" charset="0"/>
                          <a:ea typeface="Calibri" panose="020F0502020204030204" pitchFamily="34" charset="0"/>
                        </a:rPr>
                        <a:t>Bendy</a:t>
                      </a:r>
                      <a:endParaRPr lang="en-GB" sz="1200" dirty="0" smtClean="0">
                        <a:effectLst/>
                        <a:latin typeface="Times New Roman" panose="02020603050405020304" pitchFamily="18" charset="0"/>
                        <a:ea typeface="Times New Roman" panose="02020603050405020304" pitchFamily="18" charset="0"/>
                      </a:endParaRPr>
                    </a:p>
                    <a:p>
                      <a:pPr marL="0" marR="0">
                        <a:spcBef>
                          <a:spcPts val="0"/>
                        </a:spcBef>
                        <a:spcAft>
                          <a:spcPts val="800"/>
                        </a:spcAft>
                      </a:pPr>
                      <a:r>
                        <a:rPr lang="en-GB" sz="1000" dirty="0" smtClean="0">
                          <a:effectLst/>
                          <a:latin typeface="Arial" panose="020B0604020202020204" pitchFamily="34" charset="0"/>
                          <a:ea typeface="Calibri" panose="020F0502020204030204" pitchFamily="34" charset="0"/>
                        </a:rPr>
                        <a:t>Transparent sticky</a:t>
                      </a:r>
                      <a:endParaRPr lang="en-GB" sz="1200" dirty="0" smtClean="0">
                        <a:effectLst/>
                        <a:latin typeface="Times New Roman" panose="02020603050405020304" pitchFamily="18" charset="0"/>
                        <a:ea typeface="Times New Roman" panose="02020603050405020304" pitchFamily="18" charset="0"/>
                      </a:endParaRPr>
                    </a:p>
                    <a:p>
                      <a:pPr marL="0" marR="0">
                        <a:spcBef>
                          <a:spcPts val="0"/>
                        </a:spcBef>
                        <a:spcAft>
                          <a:spcPts val="0"/>
                        </a:spcAft>
                      </a:pPr>
                      <a:endParaRPr lang="en-GB" sz="1000" b="1" dirty="0">
                        <a:effectLst/>
                        <a:latin typeface="Arial" panose="020B0604020202020204" pitchFamily="34" charset="0"/>
                        <a:ea typeface="Times New Roman" panose="02020603050405020304" pitchFamily="18" charset="0"/>
                      </a:endParaRPr>
                    </a:p>
                  </a:txBody>
                  <a:tcPr marL="51081" marR="51081"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spcBef>
                          <a:spcPts val="0"/>
                        </a:spcBef>
                        <a:spcAft>
                          <a:spcPts val="600"/>
                        </a:spcAft>
                      </a:pPr>
                      <a:r>
                        <a:rPr lang="en-GB" sz="1000" b="1" i="1" dirty="0">
                          <a:effectLst/>
                          <a:latin typeface="Arial" panose="020B0604020202020204" pitchFamily="34" charset="0"/>
                          <a:ea typeface="Times New Roman" panose="02020603050405020304" pitchFamily="18" charset="0"/>
                        </a:rPr>
                        <a:t>Hook into lesson</a:t>
                      </a:r>
                      <a:endParaRPr lang="en-GB" sz="1000" dirty="0">
                        <a:effectLst/>
                        <a:latin typeface="Times New Roman" panose="02020603050405020304" pitchFamily="18" charset="0"/>
                        <a:ea typeface="Times New Roman" panose="02020603050405020304" pitchFamily="18" charset="0"/>
                      </a:endParaRPr>
                    </a:p>
                    <a:p>
                      <a:pPr marL="0" marR="0">
                        <a:spcBef>
                          <a:spcPts val="0"/>
                        </a:spcBef>
                        <a:spcAft>
                          <a:spcPts val="600"/>
                        </a:spcAft>
                      </a:pPr>
                      <a:r>
                        <a:rPr lang="en-GB" sz="1000" b="1" dirty="0">
                          <a:effectLst/>
                          <a:latin typeface="Arial" panose="020B0604020202020204" pitchFamily="34" charset="0"/>
                          <a:ea typeface="Times New Roman" panose="02020603050405020304" pitchFamily="18" charset="0"/>
                        </a:rPr>
                        <a:t>Touch challenge</a:t>
                      </a:r>
                      <a:r>
                        <a:rPr lang="en-GB" sz="1000" dirty="0">
                          <a:effectLst/>
                          <a:latin typeface="Arial" panose="020B0604020202020204" pitchFamily="34" charset="0"/>
                          <a:ea typeface="Times New Roman" panose="02020603050405020304" pitchFamily="18" charset="0"/>
                        </a:rPr>
                        <a:t>. Begin by asking a child to hold an object and describe what it feels like: rough/smooth, flat/bumpy, sharp/blunt. In small groups, children could be given a feeling bag in which one of the children in the group will place an object from a collection. The other children take it in turns just to feel what is in the bag, and then describe it.</a:t>
                      </a:r>
                      <a:endParaRPr lang="en-GB" sz="1000" dirty="0">
                        <a:effectLst/>
                        <a:latin typeface="Times New Roman" panose="02020603050405020304" pitchFamily="18" charset="0"/>
                        <a:ea typeface="Times New Roman" panose="02020603050405020304" pitchFamily="18" charset="0"/>
                      </a:endParaRPr>
                    </a:p>
                    <a:p>
                      <a:pPr marL="0" marR="0">
                        <a:spcBef>
                          <a:spcPts val="0"/>
                        </a:spcBef>
                        <a:spcAft>
                          <a:spcPts val="600"/>
                        </a:spcAft>
                      </a:pPr>
                      <a:r>
                        <a:rPr lang="en-GB" sz="1000" b="1" dirty="0">
                          <a:effectLst/>
                          <a:latin typeface="Arial" panose="020B0604020202020204" pitchFamily="34" charset="0"/>
                          <a:ea typeface="Times New Roman" panose="02020603050405020304" pitchFamily="18" charset="0"/>
                        </a:rPr>
                        <a:t>Observation activity – What are the properties of the different materials?</a:t>
                      </a:r>
                      <a:endParaRPr lang="en-GB" sz="1000" dirty="0">
                        <a:effectLst/>
                        <a:latin typeface="Times New Roman" panose="02020603050405020304" pitchFamily="18" charset="0"/>
                        <a:ea typeface="Times New Roman" panose="02020603050405020304" pitchFamily="18" charset="0"/>
                      </a:endParaRPr>
                    </a:p>
                    <a:p>
                      <a:pPr marL="0" marR="0">
                        <a:spcBef>
                          <a:spcPts val="0"/>
                        </a:spcBef>
                        <a:spcAft>
                          <a:spcPts val="600"/>
                        </a:spcAft>
                      </a:pPr>
                      <a:r>
                        <a:rPr lang="en-GB" sz="1000" dirty="0">
                          <a:effectLst/>
                          <a:latin typeface="Arial" panose="020B0604020202020204" pitchFamily="34" charset="0"/>
                          <a:ea typeface="Times New Roman" panose="02020603050405020304" pitchFamily="18" charset="0"/>
                        </a:rPr>
                        <a:t>Put the activity into context: Play sound clip of Curator of the Science museum who is creating an exhibition of different materials based on their properties and she is not sure how to sort and display them. Are Year 1 able to help?</a:t>
                      </a:r>
                      <a:endParaRPr lang="en-GB" sz="1000" dirty="0">
                        <a:effectLst/>
                        <a:latin typeface="Times New Roman" panose="02020603050405020304" pitchFamily="18" charset="0"/>
                        <a:ea typeface="Times New Roman" panose="02020603050405020304" pitchFamily="18" charset="0"/>
                      </a:endParaRPr>
                    </a:p>
                    <a:p>
                      <a:pPr marL="0" marR="0">
                        <a:spcBef>
                          <a:spcPts val="0"/>
                        </a:spcBef>
                        <a:spcAft>
                          <a:spcPts val="600"/>
                        </a:spcAft>
                      </a:pPr>
                      <a:r>
                        <a:rPr lang="en-GB" sz="1000" dirty="0">
                          <a:effectLst/>
                          <a:latin typeface="Arial" panose="020B0604020202020204" pitchFamily="34" charset="0"/>
                          <a:ea typeface="Times New Roman" panose="02020603050405020304" pitchFamily="18" charset="0"/>
                        </a:rPr>
                        <a:t>Talk with the children about how they sense the world around them (touch, see, hear, smell and taste).  Inform them that they are going to be great sense detectives; able to identify materials by using their senses to work out the properties of the materials.</a:t>
                      </a:r>
                      <a:endParaRPr lang="en-GB" sz="10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GB" sz="1000" dirty="0">
                          <a:effectLst/>
                          <a:latin typeface="Arial" panose="020B0604020202020204" pitchFamily="34" charset="0"/>
                          <a:ea typeface="Times New Roman" panose="02020603050405020304" pitchFamily="18" charset="0"/>
                        </a:rPr>
                        <a:t>Put a range of objects in the middle of the circle.</a:t>
                      </a:r>
                      <a:r>
                        <a:rPr lang="en-GB" sz="1000" b="1" dirty="0">
                          <a:solidFill>
                            <a:srgbClr val="FF0000"/>
                          </a:solidFill>
                          <a:effectLst/>
                          <a:latin typeface="Arial" panose="020B0604020202020204" pitchFamily="34" charset="0"/>
                          <a:ea typeface="Times New Roman" panose="02020603050405020304" pitchFamily="18" charset="0"/>
                        </a:rPr>
                        <a:t> </a:t>
                      </a:r>
                      <a:r>
                        <a:rPr lang="en-GB" sz="1000" b="1" dirty="0">
                          <a:effectLst/>
                          <a:latin typeface="Arial" panose="020B0604020202020204" pitchFamily="34" charset="0"/>
                          <a:ea typeface="Times New Roman" panose="02020603050405020304" pitchFamily="18" charset="0"/>
                        </a:rPr>
                        <a:t>Ask ‘How could we sort these materials into different groups?’ </a:t>
                      </a:r>
                      <a:r>
                        <a:rPr lang="en-GB" sz="1000" dirty="0">
                          <a:effectLst/>
                          <a:latin typeface="Arial" panose="020B0604020202020204" pitchFamily="34" charset="0"/>
                          <a:ea typeface="Times New Roman" panose="02020603050405020304" pitchFamily="18" charset="0"/>
                        </a:rPr>
                        <a:t>Take suggestions after using talk partners.</a:t>
                      </a:r>
                    </a:p>
                    <a:p>
                      <a:pPr marL="0" marR="0">
                        <a:spcBef>
                          <a:spcPts val="0"/>
                        </a:spcBef>
                        <a:spcAft>
                          <a:spcPts val="0"/>
                        </a:spcAft>
                      </a:pPr>
                      <a:r>
                        <a:rPr lang="en-GB" sz="1000" dirty="0">
                          <a:effectLst/>
                          <a:latin typeface="Arial" panose="020B0604020202020204" pitchFamily="34" charset="0"/>
                          <a:ea typeface="Times New Roman" panose="02020603050405020304" pitchFamily="18" charset="0"/>
                        </a:rPr>
                        <a:t> </a:t>
                      </a:r>
                    </a:p>
                    <a:p>
                      <a:pPr marL="0" marR="0">
                        <a:spcBef>
                          <a:spcPts val="0"/>
                        </a:spcBef>
                        <a:spcAft>
                          <a:spcPts val="0"/>
                        </a:spcAft>
                      </a:pPr>
                      <a:r>
                        <a:rPr lang="en-GB" sz="1000" dirty="0">
                          <a:effectLst/>
                          <a:latin typeface="Arial" panose="020B0604020202020204" pitchFamily="34" charset="0"/>
                          <a:ea typeface="Times New Roman" panose="02020603050405020304" pitchFamily="18" charset="0"/>
                        </a:rPr>
                        <a:t>Explain that today we are going to sort them through touch.</a:t>
                      </a:r>
                    </a:p>
                    <a:p>
                      <a:pPr marL="0" marR="0">
                        <a:spcBef>
                          <a:spcPts val="0"/>
                        </a:spcBef>
                        <a:spcAft>
                          <a:spcPts val="0"/>
                        </a:spcAft>
                      </a:pPr>
                      <a:r>
                        <a:rPr lang="en-GB" sz="1000" dirty="0">
                          <a:effectLst/>
                          <a:latin typeface="Arial" panose="020B0604020202020204" pitchFamily="34" charset="0"/>
                          <a:ea typeface="Times New Roman" panose="02020603050405020304" pitchFamily="18" charset="0"/>
                        </a:rPr>
                        <a:t> </a:t>
                      </a:r>
                    </a:p>
                    <a:p>
                      <a:pPr marL="0" marR="0">
                        <a:spcBef>
                          <a:spcPts val="0"/>
                        </a:spcBef>
                        <a:spcAft>
                          <a:spcPts val="0"/>
                        </a:spcAft>
                      </a:pPr>
                      <a:r>
                        <a:rPr lang="en-GB" sz="1000" dirty="0">
                          <a:effectLst/>
                          <a:latin typeface="Arial" panose="020B0604020202020204" pitchFamily="34" charset="0"/>
                          <a:ea typeface="Times New Roman" panose="02020603050405020304" pitchFamily="18" charset="0"/>
                        </a:rPr>
                        <a:t>Demonstrate this activity to begin with by feeling the surface of the material. </a:t>
                      </a:r>
                      <a:r>
                        <a:rPr lang="en-GB" sz="1000" i="1" dirty="0">
                          <a:effectLst/>
                          <a:latin typeface="Arial" panose="020B0604020202020204" pitchFamily="34" charset="0"/>
                          <a:ea typeface="Times New Roman" panose="02020603050405020304" pitchFamily="18" charset="0"/>
                        </a:rPr>
                        <a:t>Highlight that it is not the materials or object we are sorting but how it </a:t>
                      </a:r>
                      <a:r>
                        <a:rPr lang="en-GB" sz="1000" b="1" i="1" dirty="0">
                          <a:effectLst/>
                          <a:latin typeface="Arial" panose="020B0604020202020204" pitchFamily="34" charset="0"/>
                          <a:ea typeface="Times New Roman" panose="02020603050405020304" pitchFamily="18" charset="0"/>
                        </a:rPr>
                        <a:t>feels</a:t>
                      </a:r>
                      <a:r>
                        <a:rPr lang="en-GB" sz="1000" b="1" dirty="0">
                          <a:effectLst/>
                          <a:latin typeface="Arial" panose="020B0604020202020204" pitchFamily="34" charset="0"/>
                          <a:ea typeface="Times New Roman" panose="02020603050405020304" pitchFamily="18" charset="0"/>
                        </a:rPr>
                        <a:t>.</a:t>
                      </a:r>
                      <a:r>
                        <a:rPr lang="en-GB" sz="1000" dirty="0">
                          <a:effectLst/>
                          <a:latin typeface="Arial" panose="020B0604020202020204" pitchFamily="34" charset="0"/>
                          <a:ea typeface="Times New Roman" panose="02020603050405020304" pitchFamily="18" charset="0"/>
                        </a:rPr>
                        <a:t> Place objects that have the same property in a sorting circle. Then match the property to the circle using the vocab posters. Repeat by passing around the objects do chn can feel and place it on the correct property poster. </a:t>
                      </a:r>
                    </a:p>
                    <a:p>
                      <a:pPr marL="0" marR="0">
                        <a:spcBef>
                          <a:spcPts val="0"/>
                        </a:spcBef>
                        <a:spcAft>
                          <a:spcPts val="0"/>
                        </a:spcAft>
                      </a:pPr>
                      <a:r>
                        <a:rPr lang="en-GB" sz="1000" dirty="0">
                          <a:effectLst/>
                          <a:latin typeface="Arial" panose="020B0604020202020204" pitchFamily="34" charset="0"/>
                          <a:ea typeface="Times New Roman" panose="02020603050405020304" pitchFamily="18" charset="0"/>
                        </a:rPr>
                        <a:t> </a:t>
                      </a:r>
                    </a:p>
                    <a:p>
                      <a:pPr marL="0" marR="0">
                        <a:spcBef>
                          <a:spcPts val="0"/>
                        </a:spcBef>
                        <a:spcAft>
                          <a:spcPts val="0"/>
                        </a:spcAft>
                      </a:pPr>
                      <a:r>
                        <a:rPr lang="en-GB" sz="1000" dirty="0">
                          <a:effectLst/>
                          <a:latin typeface="Arial" panose="020B0604020202020204" pitchFamily="34" charset="0"/>
                          <a:ea typeface="Times New Roman" panose="02020603050405020304" pitchFamily="18" charset="0"/>
                        </a:rPr>
                        <a:t>Now put the posters on the tables and as a whole class chn have to sort all of objects onto the tables according to the properties. </a:t>
                      </a:r>
                    </a:p>
                    <a:p>
                      <a:pPr marL="0" marR="0">
                        <a:spcBef>
                          <a:spcPts val="0"/>
                        </a:spcBef>
                        <a:spcAft>
                          <a:spcPts val="0"/>
                        </a:spcAft>
                      </a:pPr>
                      <a:r>
                        <a:rPr lang="en-GB" sz="1000" dirty="0">
                          <a:effectLst/>
                          <a:latin typeface="Arial" panose="020B0604020202020204" pitchFamily="34" charset="0"/>
                          <a:ea typeface="Times New Roman" panose="02020603050405020304" pitchFamily="18" charset="0"/>
                        </a:rPr>
                        <a:t> </a:t>
                      </a:r>
                    </a:p>
                    <a:p>
                      <a:pPr marL="0" marR="0">
                        <a:spcBef>
                          <a:spcPts val="0"/>
                        </a:spcBef>
                        <a:spcAft>
                          <a:spcPts val="600"/>
                        </a:spcAft>
                      </a:pPr>
                      <a:r>
                        <a:rPr lang="en-GB" sz="1000" b="1" u="sng" dirty="0">
                          <a:solidFill>
                            <a:srgbClr val="CC0099"/>
                          </a:solidFill>
                          <a:effectLst/>
                          <a:latin typeface="Arial" panose="020B0604020202020204" pitchFamily="34" charset="0"/>
                          <a:ea typeface="Times New Roman" panose="02020603050405020304" pitchFamily="18" charset="0"/>
                        </a:rPr>
                        <a:t>Recording / Differentiation/ adult support:</a:t>
                      </a:r>
                      <a:endParaRPr lang="en-GB" sz="1000" dirty="0">
                        <a:effectLst/>
                        <a:latin typeface="Times New Roman" panose="02020603050405020304" pitchFamily="18" charset="0"/>
                        <a:ea typeface="Times New Roman" panose="02020603050405020304" pitchFamily="18" charset="0"/>
                      </a:endParaRPr>
                    </a:p>
                    <a:p>
                      <a:pPr marL="0" marR="0">
                        <a:spcBef>
                          <a:spcPts val="0"/>
                        </a:spcBef>
                        <a:spcAft>
                          <a:spcPts val="600"/>
                        </a:spcAft>
                      </a:pPr>
                      <a:r>
                        <a:rPr lang="en-GB" sz="1000" b="1" dirty="0">
                          <a:effectLst/>
                          <a:latin typeface="Arial" panose="020B0604020202020204" pitchFamily="34" charset="0"/>
                          <a:ea typeface="Times New Roman" panose="02020603050405020304" pitchFamily="18" charset="0"/>
                        </a:rPr>
                        <a:t>Some children will be able to</a:t>
                      </a:r>
                      <a:r>
                        <a:rPr lang="en-GB" sz="1000" dirty="0">
                          <a:effectLst/>
                          <a:latin typeface="Arial" panose="020B0604020202020204" pitchFamily="34" charset="0"/>
                          <a:ea typeface="Times New Roman" panose="02020603050405020304" pitchFamily="18" charset="0"/>
                        </a:rPr>
                        <a:t>: draw an object and write two properties to describe it using the texture word bank on iwb.</a:t>
                      </a:r>
                      <a:endParaRPr lang="en-GB" sz="1000" dirty="0">
                        <a:effectLst/>
                        <a:latin typeface="Times New Roman" panose="02020603050405020304" pitchFamily="18" charset="0"/>
                        <a:ea typeface="Times New Roman" panose="02020603050405020304" pitchFamily="18" charset="0"/>
                      </a:endParaRPr>
                    </a:p>
                    <a:p>
                      <a:pPr marL="0" marR="0">
                        <a:spcBef>
                          <a:spcPts val="0"/>
                        </a:spcBef>
                        <a:spcAft>
                          <a:spcPts val="600"/>
                        </a:spcAft>
                      </a:pPr>
                      <a:r>
                        <a:rPr lang="en-GB" sz="1000" b="1" dirty="0">
                          <a:effectLst/>
                          <a:latin typeface="Arial" panose="020B0604020202020204" pitchFamily="34" charset="0"/>
                          <a:ea typeface="Times New Roman" panose="02020603050405020304" pitchFamily="18" charset="0"/>
                        </a:rPr>
                        <a:t>Others will be able to:  </a:t>
                      </a:r>
                      <a:r>
                        <a:rPr lang="en-GB" sz="1000" dirty="0">
                          <a:effectLst/>
                          <a:latin typeface="Arial" panose="020B0604020202020204" pitchFamily="34" charset="0"/>
                          <a:ea typeface="Times New Roman" panose="02020603050405020304" pitchFamily="18" charset="0"/>
                        </a:rPr>
                        <a:t>Use the ‘how it feels’ template of hands. Chn to cut a small section of different materials and write a word to describe the texture. Create a large poster and photocopy for evidence</a:t>
                      </a:r>
                      <a:r>
                        <a:rPr lang="en-GB" sz="1000" dirty="0">
                          <a:effectLst/>
                          <a:latin typeface="Calibri" panose="020F0502020204030204" pitchFamily="34" charset="0"/>
                          <a:ea typeface="Times New Roman" panose="02020603050405020304" pitchFamily="18" charset="0"/>
                        </a:rPr>
                        <a:t>. </a:t>
                      </a:r>
                      <a:endParaRPr lang="en-GB" sz="1000" dirty="0">
                        <a:effectLst/>
                        <a:latin typeface="Times New Roman" panose="02020603050405020304" pitchFamily="18" charset="0"/>
                        <a:ea typeface="Times New Roman" panose="02020603050405020304" pitchFamily="18" charset="0"/>
                      </a:endParaRPr>
                    </a:p>
                    <a:p>
                      <a:pPr marL="0" marR="0">
                        <a:spcBef>
                          <a:spcPts val="0"/>
                        </a:spcBef>
                        <a:spcAft>
                          <a:spcPts val="600"/>
                        </a:spcAft>
                      </a:pPr>
                      <a:r>
                        <a:rPr lang="en-GB" sz="1000" b="1" dirty="0">
                          <a:effectLst/>
                          <a:latin typeface="Calibri" panose="020F0502020204030204" pitchFamily="34" charset="0"/>
                          <a:ea typeface="Times New Roman" panose="02020603050405020304" pitchFamily="18" charset="0"/>
                        </a:rPr>
                        <a:t>KS: </a:t>
                      </a:r>
                      <a:r>
                        <a:rPr lang="en-GB" sz="1000" dirty="0">
                          <a:effectLst/>
                          <a:latin typeface="Calibri" panose="020F0502020204030204" pitchFamily="34" charset="0"/>
                          <a:ea typeface="Times New Roman" panose="02020603050405020304" pitchFamily="18" charset="0"/>
                        </a:rPr>
                        <a:t>work with the Snow White table in sorting the objects according to their</a:t>
                      </a:r>
                      <a:r>
                        <a:rPr lang="en-GB" sz="1000" b="1" dirty="0">
                          <a:effectLst/>
                          <a:latin typeface="Calibri" panose="020F0502020204030204" pitchFamily="34" charset="0"/>
                          <a:ea typeface="Times New Roman" panose="02020603050405020304" pitchFamily="18" charset="0"/>
                        </a:rPr>
                        <a:t> </a:t>
                      </a:r>
                      <a:r>
                        <a:rPr lang="en-GB" sz="1000" dirty="0">
                          <a:effectLst/>
                          <a:latin typeface="Calibri" panose="020F0502020204030204" pitchFamily="34" charset="0"/>
                          <a:ea typeface="Times New Roman" panose="02020603050405020304" pitchFamily="18" charset="0"/>
                        </a:rPr>
                        <a:t>feel. Give a few examples for chn who need more support.</a:t>
                      </a:r>
                      <a:endParaRPr lang="en-GB" sz="1000" dirty="0">
                        <a:effectLst/>
                        <a:latin typeface="Times New Roman" panose="02020603050405020304" pitchFamily="18" charset="0"/>
                        <a:ea typeface="Times New Roman" panose="02020603050405020304" pitchFamily="18" charset="0"/>
                      </a:endParaRPr>
                    </a:p>
                    <a:p>
                      <a:pPr marL="0" marR="0">
                        <a:spcBef>
                          <a:spcPts val="0"/>
                        </a:spcBef>
                        <a:spcAft>
                          <a:spcPts val="600"/>
                        </a:spcAft>
                      </a:pPr>
                      <a:r>
                        <a:rPr lang="en-GB" sz="1000" b="1" dirty="0">
                          <a:effectLst/>
                          <a:latin typeface="Calibri" panose="020F0502020204030204" pitchFamily="34" charset="0"/>
                          <a:ea typeface="Times New Roman" panose="02020603050405020304" pitchFamily="18" charset="0"/>
                        </a:rPr>
                        <a:t>KW /CB: </a:t>
                      </a:r>
                      <a:r>
                        <a:rPr lang="en-GB" sz="1000" dirty="0">
                          <a:effectLst/>
                          <a:latin typeface="Calibri" panose="020F0502020204030204" pitchFamily="34" charset="0"/>
                          <a:ea typeface="Times New Roman" panose="02020603050405020304" pitchFamily="18" charset="0"/>
                        </a:rPr>
                        <a:t>work with the gingerbread table as above.</a:t>
                      </a:r>
                      <a:endParaRPr lang="en-GB" sz="1000" dirty="0">
                        <a:effectLst/>
                        <a:latin typeface="Times New Roman" panose="02020603050405020304" pitchFamily="18" charset="0"/>
                        <a:ea typeface="Times New Roman" panose="02020603050405020304" pitchFamily="18" charset="0"/>
                      </a:endParaRPr>
                    </a:p>
                  </a:txBody>
                  <a:tcPr marL="51081" marR="51081"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bg1"/>
                    </a:solidFill>
                  </a:tcPr>
                </a:tc>
                <a:tc>
                  <a:txBody>
                    <a:bodyPr/>
                    <a:lstStyle/>
                    <a:p>
                      <a:pPr marL="71755" marR="0">
                        <a:spcBef>
                          <a:spcPts val="600"/>
                        </a:spcBef>
                        <a:spcAft>
                          <a:spcPts val="0"/>
                        </a:spcAft>
                      </a:pPr>
                      <a:r>
                        <a:rPr lang="en-GB" sz="1000" dirty="0">
                          <a:effectLst/>
                          <a:latin typeface="Arial" panose="020B0604020202020204" pitchFamily="34" charset="0"/>
                          <a:ea typeface="Times New Roman" panose="02020603050405020304" pitchFamily="18" charset="0"/>
                        </a:rPr>
                        <a:t>Feely bags</a:t>
                      </a:r>
                      <a:endParaRPr lang="en-GB" sz="1000" dirty="0">
                        <a:effectLst/>
                        <a:latin typeface="Times New Roman" panose="02020603050405020304" pitchFamily="18" charset="0"/>
                        <a:ea typeface="Times New Roman" panose="02020603050405020304" pitchFamily="18" charset="0"/>
                      </a:endParaRPr>
                    </a:p>
                    <a:p>
                      <a:pPr marL="71755" marR="0">
                        <a:spcBef>
                          <a:spcPts val="600"/>
                        </a:spcBef>
                        <a:spcAft>
                          <a:spcPts val="0"/>
                        </a:spcAft>
                      </a:pPr>
                      <a:r>
                        <a:rPr lang="en-GB" sz="1000" dirty="0">
                          <a:effectLst/>
                          <a:latin typeface="Arial" panose="020B0604020202020204" pitchFamily="34" charset="0"/>
                          <a:ea typeface="Times New Roman" panose="02020603050405020304" pitchFamily="18" charset="0"/>
                        </a:rPr>
                        <a:t>A range of objects made from a variety of </a:t>
                      </a:r>
                      <a:r>
                        <a:rPr lang="en-GB" sz="1000" dirty="0" smtClean="0">
                          <a:effectLst/>
                          <a:latin typeface="Arial" panose="020B0604020202020204" pitchFamily="34" charset="0"/>
                          <a:ea typeface="Times New Roman" panose="02020603050405020304" pitchFamily="18" charset="0"/>
                        </a:rPr>
                        <a:t>materials-both natural, synthetic</a:t>
                      </a:r>
                      <a:r>
                        <a:rPr lang="en-GB" sz="1000" baseline="0" dirty="0" smtClean="0">
                          <a:effectLst/>
                          <a:latin typeface="Arial" panose="020B0604020202020204" pitchFamily="34" charset="0"/>
                          <a:ea typeface="Times New Roman" panose="02020603050405020304" pitchFamily="18" charset="0"/>
                        </a:rPr>
                        <a:t> familiar and unfamiliar.</a:t>
                      </a:r>
                      <a:endParaRPr lang="en-GB" sz="1000" dirty="0">
                        <a:effectLst/>
                        <a:latin typeface="Times New Roman" panose="02020603050405020304" pitchFamily="18" charset="0"/>
                        <a:ea typeface="Times New Roman" panose="02020603050405020304" pitchFamily="18" charset="0"/>
                      </a:endParaRPr>
                    </a:p>
                    <a:p>
                      <a:pPr marL="71755" marR="0">
                        <a:spcBef>
                          <a:spcPts val="600"/>
                        </a:spcBef>
                        <a:spcAft>
                          <a:spcPts val="0"/>
                        </a:spcAft>
                      </a:pPr>
                      <a:r>
                        <a:rPr lang="en-GB" sz="1000" dirty="0">
                          <a:effectLst/>
                          <a:latin typeface="Arial" panose="020B0604020202020204" pitchFamily="34" charset="0"/>
                          <a:ea typeface="Times New Roman" panose="02020603050405020304" pitchFamily="18" charset="0"/>
                        </a:rPr>
                        <a:t>Vocab posters</a:t>
                      </a:r>
                      <a:endParaRPr lang="en-GB" sz="1000" dirty="0">
                        <a:effectLst/>
                        <a:latin typeface="Times New Roman" panose="02020603050405020304" pitchFamily="18" charset="0"/>
                        <a:ea typeface="Times New Roman" panose="02020603050405020304" pitchFamily="18" charset="0"/>
                      </a:endParaRPr>
                    </a:p>
                    <a:p>
                      <a:pPr marL="71755" marR="0">
                        <a:spcBef>
                          <a:spcPts val="600"/>
                        </a:spcBef>
                        <a:spcAft>
                          <a:spcPts val="0"/>
                        </a:spcAft>
                      </a:pPr>
                      <a:r>
                        <a:rPr lang="en-GB" sz="1000" dirty="0">
                          <a:effectLst/>
                          <a:latin typeface="Arial" panose="020B0604020202020204" pitchFamily="34" charset="0"/>
                          <a:ea typeface="Times New Roman" panose="02020603050405020304" pitchFamily="18" charset="0"/>
                        </a:rPr>
                        <a:t>Templates for recording</a:t>
                      </a:r>
                      <a:endParaRPr lang="en-GB" sz="1000" dirty="0">
                        <a:effectLst/>
                        <a:latin typeface="Times New Roman" panose="02020603050405020304" pitchFamily="18" charset="0"/>
                        <a:ea typeface="Times New Roman" panose="02020603050405020304" pitchFamily="18" charset="0"/>
                      </a:endParaRPr>
                    </a:p>
                    <a:p>
                      <a:pPr marL="71755" marR="0">
                        <a:spcBef>
                          <a:spcPts val="600"/>
                        </a:spcBef>
                        <a:spcAft>
                          <a:spcPts val="0"/>
                        </a:spcAft>
                      </a:pPr>
                      <a:r>
                        <a:rPr lang="en-GB" sz="1000" dirty="0">
                          <a:effectLst/>
                          <a:latin typeface="Arial" panose="020B0604020202020204" pitchFamily="34" charset="0"/>
                          <a:ea typeface="Times New Roman" panose="02020603050405020304" pitchFamily="18" charset="0"/>
                        </a:rPr>
                        <a:t>Sound clip </a:t>
                      </a:r>
                      <a:endParaRPr lang="en-GB" sz="1000" dirty="0">
                        <a:effectLst/>
                        <a:latin typeface="Times New Roman" panose="02020603050405020304" pitchFamily="18" charset="0"/>
                        <a:ea typeface="Times New Roman" panose="02020603050405020304" pitchFamily="18" charset="0"/>
                      </a:endParaRPr>
                    </a:p>
                  </a:txBody>
                  <a:tcPr marL="51081" marR="51081"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bg1"/>
                    </a:solidFill>
                  </a:tcPr>
                </a:tc>
              </a:tr>
            </a:tbl>
          </a:graphicData>
        </a:graphic>
      </p:graphicFrame>
      <p:sp>
        <p:nvSpPr>
          <p:cNvPr id="8" name="TextBox 7"/>
          <p:cNvSpPr txBox="1"/>
          <p:nvPr/>
        </p:nvSpPr>
        <p:spPr>
          <a:xfrm>
            <a:off x="4786963" y="28135"/>
            <a:ext cx="3709923" cy="492443"/>
          </a:xfrm>
          <a:prstGeom prst="rect">
            <a:avLst/>
          </a:prstGeom>
          <a:solidFill>
            <a:schemeClr val="bg1"/>
          </a:solidFill>
          <a:ln w="38100">
            <a:solidFill>
              <a:srgbClr val="FFC000"/>
            </a:solidFill>
          </a:ln>
        </p:spPr>
        <p:txBody>
          <a:bodyPr wrap="square" rtlCol="0">
            <a:spAutoFit/>
          </a:bodyPr>
          <a:lstStyle/>
          <a:p>
            <a:r>
              <a:rPr lang="en-GB" sz="2600" dirty="0" smtClean="0">
                <a:solidFill>
                  <a:srgbClr val="7030A0"/>
                </a:solidFill>
              </a:rPr>
              <a:t>Our Principles in planning.</a:t>
            </a:r>
            <a:endParaRPr lang="en-GB" sz="2600" dirty="0">
              <a:solidFill>
                <a:srgbClr val="7030A0"/>
              </a:solidFill>
            </a:endParaRPr>
          </a:p>
        </p:txBody>
      </p:sp>
      <p:sp>
        <p:nvSpPr>
          <p:cNvPr id="10" name="Left Arrow 9"/>
          <p:cNvSpPr/>
          <p:nvPr/>
        </p:nvSpPr>
        <p:spPr>
          <a:xfrm>
            <a:off x="10714890" y="1547446"/>
            <a:ext cx="1256715" cy="1041009"/>
          </a:xfrm>
          <a:prstGeom prst="leftArrow">
            <a:avLst/>
          </a:prstGeom>
          <a:solidFill>
            <a:schemeClr val="bg1"/>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A range of resources</a:t>
            </a:r>
            <a:endParaRPr lang="en-GB" sz="1400" b="1" dirty="0">
              <a:solidFill>
                <a:schemeClr val="tx1"/>
              </a:solidFill>
            </a:endParaRPr>
          </a:p>
        </p:txBody>
      </p:sp>
      <p:sp>
        <p:nvSpPr>
          <p:cNvPr id="11" name="Left Arrow 10"/>
          <p:cNvSpPr/>
          <p:nvPr/>
        </p:nvSpPr>
        <p:spPr>
          <a:xfrm rot="608253">
            <a:off x="10034708" y="5231891"/>
            <a:ext cx="1428956" cy="1041009"/>
          </a:xfrm>
          <a:prstGeom prst="leftArrow">
            <a:avLst/>
          </a:prstGeom>
          <a:solidFill>
            <a:schemeClr val="bg1"/>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High expectations</a:t>
            </a:r>
            <a:endParaRPr lang="en-GB" sz="1400" b="1" dirty="0">
              <a:solidFill>
                <a:schemeClr val="tx1"/>
              </a:solidFill>
            </a:endParaRPr>
          </a:p>
        </p:txBody>
      </p:sp>
      <p:sp>
        <p:nvSpPr>
          <p:cNvPr id="13" name="Right Arrow 12"/>
          <p:cNvSpPr/>
          <p:nvPr/>
        </p:nvSpPr>
        <p:spPr>
          <a:xfrm rot="20666498">
            <a:off x="2233285" y="2341951"/>
            <a:ext cx="2071729" cy="856324"/>
          </a:xfrm>
          <a:prstGeom prst="rightArrow">
            <a:avLst/>
          </a:prstGeom>
          <a:solidFill>
            <a:schemeClr val="bg1"/>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Relate to real life</a:t>
            </a:r>
            <a:endParaRPr lang="en-GB" sz="1400" b="1" dirty="0">
              <a:solidFill>
                <a:schemeClr val="tx1"/>
              </a:solidFill>
            </a:endParaRPr>
          </a:p>
        </p:txBody>
      </p:sp>
      <p:sp>
        <p:nvSpPr>
          <p:cNvPr id="14" name="Right Arrow 13"/>
          <p:cNvSpPr/>
          <p:nvPr/>
        </p:nvSpPr>
        <p:spPr>
          <a:xfrm rot="20411754">
            <a:off x="2233286" y="5116523"/>
            <a:ext cx="2071729" cy="856324"/>
          </a:xfrm>
          <a:prstGeom prst="rightArrow">
            <a:avLst/>
          </a:prstGeom>
          <a:solidFill>
            <a:schemeClr val="bg1"/>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Practical</a:t>
            </a:r>
            <a:endParaRPr lang="en-GB" sz="1400" b="1" dirty="0">
              <a:solidFill>
                <a:schemeClr val="tx1"/>
              </a:solidFill>
            </a:endParaRPr>
          </a:p>
        </p:txBody>
      </p:sp>
      <p:sp>
        <p:nvSpPr>
          <p:cNvPr id="15" name="Right Arrow 14"/>
          <p:cNvSpPr/>
          <p:nvPr/>
        </p:nvSpPr>
        <p:spPr>
          <a:xfrm rot="20514562">
            <a:off x="2473251" y="3305755"/>
            <a:ext cx="2071729" cy="856324"/>
          </a:xfrm>
          <a:prstGeom prst="rightArrow">
            <a:avLst/>
          </a:prstGeom>
          <a:solidFill>
            <a:schemeClr val="bg1"/>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Encouraged to be curious</a:t>
            </a:r>
            <a:endParaRPr lang="en-GB" sz="1400" b="1" dirty="0">
              <a:solidFill>
                <a:schemeClr val="tx1"/>
              </a:solidFill>
            </a:endParaRPr>
          </a:p>
        </p:txBody>
      </p:sp>
      <p:sp>
        <p:nvSpPr>
          <p:cNvPr id="16" name="Right Arrow 15"/>
          <p:cNvSpPr/>
          <p:nvPr/>
        </p:nvSpPr>
        <p:spPr>
          <a:xfrm rot="21039422">
            <a:off x="2078538" y="1398095"/>
            <a:ext cx="2071729" cy="856324"/>
          </a:xfrm>
          <a:prstGeom prst="rightArrow">
            <a:avLst/>
          </a:prstGeom>
          <a:solidFill>
            <a:schemeClr val="bg1"/>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Express their own ideas</a:t>
            </a:r>
            <a:endParaRPr lang="en-GB" sz="1400" b="1" dirty="0">
              <a:solidFill>
                <a:schemeClr val="tx1"/>
              </a:solidFill>
            </a:endParaRPr>
          </a:p>
        </p:txBody>
      </p:sp>
      <p:sp>
        <p:nvSpPr>
          <p:cNvPr id="18" name="TextBox 17"/>
          <p:cNvSpPr txBox="1"/>
          <p:nvPr/>
        </p:nvSpPr>
        <p:spPr>
          <a:xfrm>
            <a:off x="8865621" y="486931"/>
            <a:ext cx="709826" cy="323165"/>
          </a:xfrm>
          <a:prstGeom prst="rect">
            <a:avLst/>
          </a:prstGeom>
          <a:solidFill>
            <a:srgbClr val="FFFF66"/>
          </a:solidFill>
          <a:ln w="38100">
            <a:solidFill>
              <a:srgbClr val="FFC000"/>
            </a:solidFill>
          </a:ln>
        </p:spPr>
        <p:txBody>
          <a:bodyPr wrap="square" rtlCol="0">
            <a:spAutoFit/>
          </a:bodyPr>
          <a:lstStyle/>
          <a:p>
            <a:pPr algn="ctr"/>
            <a:r>
              <a:rPr lang="en-GB" sz="1500" dirty="0" smtClean="0"/>
              <a:t>Year 1</a:t>
            </a:r>
          </a:p>
        </p:txBody>
      </p:sp>
    </p:spTree>
    <p:extLst>
      <p:ext uri="{BB962C8B-B14F-4D97-AF65-F5344CB8AC3E}">
        <p14:creationId xmlns:p14="http://schemas.microsoft.com/office/powerpoint/2010/main" val="19283620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78194" y="182027"/>
            <a:ext cx="10515600" cy="425232"/>
          </a:xfrm>
        </p:spPr>
        <p:txBody>
          <a:bodyPr>
            <a:normAutofit/>
          </a:bodyPr>
          <a:lstStyle/>
          <a:p>
            <a:r>
              <a:rPr lang="en-GB" sz="1600" b="1" dirty="0" smtClean="0"/>
              <a:t> </a:t>
            </a:r>
            <a:r>
              <a:rPr lang="en-GB" sz="1600" b="1" dirty="0"/>
              <a:t>The current School Development Plan has appropriate and active targets for </a:t>
            </a:r>
            <a:r>
              <a:rPr lang="en-GB" sz="1600" b="1" dirty="0" smtClean="0"/>
              <a:t>science.</a:t>
            </a:r>
            <a:endParaRPr lang="en-GB" sz="1600" b="1"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86735" y="885671"/>
            <a:ext cx="2780714" cy="2085536"/>
          </a:xfrm>
          <a:prstGeom prst="rect">
            <a:avLst/>
          </a:prstGeom>
          <a:ln w="38100">
            <a:solidFill>
              <a:srgbClr val="FFC000"/>
            </a:solidFill>
          </a:ln>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39105" y="3654249"/>
            <a:ext cx="3526302" cy="2644727"/>
          </a:xfrm>
          <a:prstGeom prst="rect">
            <a:avLst/>
          </a:prstGeom>
          <a:ln w="38100">
            <a:solidFill>
              <a:srgbClr val="FFC000"/>
            </a:solidFill>
          </a:ln>
        </p:spPr>
      </p:pic>
      <p:pic>
        <p:nvPicPr>
          <p:cNvPr id="10" name="Picture 9"/>
          <p:cNvPicPr>
            <a:picLocks noChangeAspect="1"/>
          </p:cNvPicPr>
          <p:nvPr/>
        </p:nvPicPr>
        <p:blipFill rotWithShape="1">
          <a:blip r:embed="rId4" cstate="print">
            <a:extLst>
              <a:ext uri="{28A0092B-C50C-407E-A947-70E740481C1C}">
                <a14:useLocalDpi xmlns:a14="http://schemas.microsoft.com/office/drawing/2010/main" val="0"/>
              </a:ext>
            </a:extLst>
          </a:blip>
          <a:srcRect l="6446" t="2545" r="12621" b="13994"/>
          <a:stretch/>
        </p:blipFill>
        <p:spPr>
          <a:xfrm>
            <a:off x="119163" y="3724425"/>
            <a:ext cx="3502854" cy="3060988"/>
          </a:xfrm>
          <a:prstGeom prst="rect">
            <a:avLst/>
          </a:prstGeom>
          <a:ln w="38100">
            <a:solidFill>
              <a:srgbClr val="FFC000"/>
            </a:solidFill>
          </a:ln>
        </p:spPr>
      </p:pic>
      <p:pic>
        <p:nvPicPr>
          <p:cNvPr id="11" name="Picture 10"/>
          <p:cNvPicPr>
            <a:picLocks noChangeAspect="1"/>
          </p:cNvPicPr>
          <p:nvPr/>
        </p:nvPicPr>
        <p:blipFill rotWithShape="1">
          <a:blip r:embed="rId5" cstate="print">
            <a:extLst>
              <a:ext uri="{28A0092B-C50C-407E-A947-70E740481C1C}">
                <a14:useLocalDpi xmlns:a14="http://schemas.microsoft.com/office/drawing/2010/main" val="0"/>
              </a:ext>
            </a:extLst>
          </a:blip>
          <a:srcRect l="14778" t="5012" r="11259" b="4445"/>
          <a:stretch/>
        </p:blipFill>
        <p:spPr>
          <a:xfrm rot="5400000">
            <a:off x="4354249" y="3529368"/>
            <a:ext cx="3263705" cy="2996417"/>
          </a:xfrm>
          <a:prstGeom prst="rect">
            <a:avLst/>
          </a:prstGeom>
          <a:ln w="38100">
            <a:solidFill>
              <a:srgbClr val="FFC000"/>
            </a:solidFill>
          </a:ln>
        </p:spPr>
      </p:pic>
      <p:pic>
        <p:nvPicPr>
          <p:cNvPr id="13" name="Picture 12" descr="Scan0003.jpg"/>
          <p:cNvPicPr/>
          <p:nvPr/>
        </p:nvPicPr>
        <p:blipFill rotWithShape="1">
          <a:blip r:embed="rId6" cstate="print"/>
          <a:srcRect l="56032" t="63378" r="8984" b="4889"/>
          <a:stretch/>
        </p:blipFill>
        <p:spPr>
          <a:xfrm rot="5400000">
            <a:off x="4272606" y="483632"/>
            <a:ext cx="2170552" cy="2804599"/>
          </a:xfrm>
          <a:prstGeom prst="rect">
            <a:avLst/>
          </a:prstGeom>
          <a:ln w="38100">
            <a:solidFill>
              <a:srgbClr val="FFC000"/>
            </a:solidFill>
          </a:ln>
        </p:spPr>
      </p:pic>
      <p:pic>
        <p:nvPicPr>
          <p:cNvPr id="3" name="Picture 2"/>
          <p:cNvPicPr>
            <a:picLocks noChangeAspect="1"/>
          </p:cNvPicPr>
          <p:nvPr/>
        </p:nvPicPr>
        <p:blipFill rotWithShape="1">
          <a:blip r:embed="rId7" cstate="print">
            <a:extLst>
              <a:ext uri="{28A0092B-C50C-407E-A947-70E740481C1C}">
                <a14:useLocalDpi xmlns:a14="http://schemas.microsoft.com/office/drawing/2010/main" val="0"/>
              </a:ext>
            </a:extLst>
          </a:blip>
          <a:srcRect t="25846" b="5365"/>
          <a:stretch/>
        </p:blipFill>
        <p:spPr>
          <a:xfrm>
            <a:off x="7542883" y="790357"/>
            <a:ext cx="4227103" cy="2180850"/>
          </a:xfrm>
          <a:prstGeom prst="rect">
            <a:avLst/>
          </a:prstGeom>
          <a:ln w="38100">
            <a:solidFill>
              <a:srgbClr val="FFC000"/>
            </a:solidFill>
          </a:ln>
        </p:spPr>
      </p:pic>
      <p:sp>
        <p:nvSpPr>
          <p:cNvPr id="5" name="TextBox 4"/>
          <p:cNvSpPr txBox="1"/>
          <p:nvPr/>
        </p:nvSpPr>
        <p:spPr>
          <a:xfrm>
            <a:off x="1006228" y="2872504"/>
            <a:ext cx="2067338" cy="523220"/>
          </a:xfrm>
          <a:prstGeom prst="rect">
            <a:avLst/>
          </a:prstGeom>
          <a:solidFill>
            <a:schemeClr val="bg1"/>
          </a:solidFill>
          <a:ln w="38100">
            <a:solidFill>
              <a:srgbClr val="FFC000"/>
            </a:solidFill>
          </a:ln>
        </p:spPr>
        <p:txBody>
          <a:bodyPr wrap="square" rtlCol="0">
            <a:spAutoFit/>
          </a:bodyPr>
          <a:lstStyle/>
          <a:p>
            <a:r>
              <a:rPr lang="en-GB" sz="1400" dirty="0" smtClean="0"/>
              <a:t>Hold Parent workshop to keep parent informed</a:t>
            </a:r>
            <a:endParaRPr lang="en-GB" sz="1400" dirty="0"/>
          </a:p>
        </p:txBody>
      </p:sp>
      <p:sp>
        <p:nvSpPr>
          <p:cNvPr id="14" name="TextBox 13"/>
          <p:cNvSpPr txBox="1"/>
          <p:nvPr/>
        </p:nvSpPr>
        <p:spPr>
          <a:xfrm>
            <a:off x="5584992" y="2145849"/>
            <a:ext cx="1831676" cy="954107"/>
          </a:xfrm>
          <a:prstGeom prst="rect">
            <a:avLst/>
          </a:prstGeom>
          <a:solidFill>
            <a:schemeClr val="bg1"/>
          </a:solidFill>
          <a:ln w="38100">
            <a:solidFill>
              <a:srgbClr val="FFC000"/>
            </a:solidFill>
          </a:ln>
        </p:spPr>
        <p:txBody>
          <a:bodyPr wrap="square" rtlCol="0">
            <a:spAutoFit/>
          </a:bodyPr>
          <a:lstStyle/>
          <a:p>
            <a:r>
              <a:rPr lang="en-GB" sz="1400" dirty="0" smtClean="0"/>
              <a:t>Communication with parents – extract from parent information booklet.</a:t>
            </a:r>
            <a:endParaRPr lang="en-GB" sz="1400" dirty="0"/>
          </a:p>
        </p:txBody>
      </p:sp>
      <p:sp>
        <p:nvSpPr>
          <p:cNvPr id="15" name="TextBox 14"/>
          <p:cNvSpPr txBox="1"/>
          <p:nvPr/>
        </p:nvSpPr>
        <p:spPr>
          <a:xfrm>
            <a:off x="9180701" y="2912307"/>
            <a:ext cx="1651782" cy="584775"/>
          </a:xfrm>
          <a:prstGeom prst="rect">
            <a:avLst/>
          </a:prstGeom>
          <a:solidFill>
            <a:schemeClr val="bg1"/>
          </a:solidFill>
          <a:ln w="38100">
            <a:solidFill>
              <a:srgbClr val="FFC000"/>
            </a:solidFill>
          </a:ln>
        </p:spPr>
        <p:txBody>
          <a:bodyPr wrap="square" rtlCol="0">
            <a:spAutoFit/>
          </a:bodyPr>
          <a:lstStyle/>
          <a:p>
            <a:r>
              <a:rPr lang="en-GB" sz="1600" dirty="0" smtClean="0"/>
              <a:t>Development of working walls</a:t>
            </a:r>
            <a:endParaRPr lang="en-GB" sz="1600" dirty="0"/>
          </a:p>
        </p:txBody>
      </p:sp>
      <p:sp>
        <p:nvSpPr>
          <p:cNvPr id="16" name="TextBox 15"/>
          <p:cNvSpPr txBox="1"/>
          <p:nvPr/>
        </p:nvSpPr>
        <p:spPr>
          <a:xfrm>
            <a:off x="2039897" y="5536045"/>
            <a:ext cx="2184910" cy="1169551"/>
          </a:xfrm>
          <a:prstGeom prst="rect">
            <a:avLst/>
          </a:prstGeom>
          <a:solidFill>
            <a:schemeClr val="bg1"/>
          </a:solidFill>
          <a:ln w="38100">
            <a:solidFill>
              <a:srgbClr val="FFC000"/>
            </a:solidFill>
          </a:ln>
        </p:spPr>
        <p:txBody>
          <a:bodyPr wrap="square" rtlCol="0">
            <a:spAutoFit/>
          </a:bodyPr>
          <a:lstStyle/>
          <a:p>
            <a:r>
              <a:rPr lang="en-GB" sz="1400" dirty="0" smtClean="0"/>
              <a:t>Cross curricular work – eg science and literacy – planning for an information report on the parts of a plant.</a:t>
            </a:r>
            <a:endParaRPr lang="en-GB" sz="1400" dirty="0"/>
          </a:p>
        </p:txBody>
      </p:sp>
      <p:sp>
        <p:nvSpPr>
          <p:cNvPr id="17" name="TextBox 16"/>
          <p:cNvSpPr txBox="1"/>
          <p:nvPr/>
        </p:nvSpPr>
        <p:spPr>
          <a:xfrm>
            <a:off x="6939375" y="5536045"/>
            <a:ext cx="1541358" cy="954107"/>
          </a:xfrm>
          <a:prstGeom prst="rect">
            <a:avLst/>
          </a:prstGeom>
          <a:solidFill>
            <a:schemeClr val="bg1"/>
          </a:solidFill>
          <a:ln w="38100">
            <a:solidFill>
              <a:srgbClr val="FFC000"/>
            </a:solidFill>
          </a:ln>
        </p:spPr>
        <p:txBody>
          <a:bodyPr wrap="square" rtlCol="0">
            <a:spAutoFit/>
          </a:bodyPr>
          <a:lstStyle/>
          <a:p>
            <a:r>
              <a:rPr lang="en-GB" sz="1400" dirty="0" smtClean="0"/>
              <a:t>Develop new assessment procedures and targets</a:t>
            </a:r>
            <a:endParaRPr lang="en-GB" sz="1400" dirty="0"/>
          </a:p>
        </p:txBody>
      </p:sp>
      <p:sp>
        <p:nvSpPr>
          <p:cNvPr id="18" name="TextBox 17"/>
          <p:cNvSpPr txBox="1"/>
          <p:nvPr/>
        </p:nvSpPr>
        <p:spPr>
          <a:xfrm>
            <a:off x="9656434" y="6320875"/>
            <a:ext cx="1651782" cy="338554"/>
          </a:xfrm>
          <a:prstGeom prst="rect">
            <a:avLst/>
          </a:prstGeom>
          <a:solidFill>
            <a:schemeClr val="bg1"/>
          </a:solidFill>
          <a:ln w="38100">
            <a:solidFill>
              <a:srgbClr val="FFC000"/>
            </a:solidFill>
          </a:ln>
        </p:spPr>
        <p:txBody>
          <a:bodyPr wrap="square" rtlCol="0">
            <a:spAutoFit/>
          </a:bodyPr>
          <a:lstStyle/>
          <a:p>
            <a:r>
              <a:rPr lang="en-GB" sz="1600" dirty="0" smtClean="0"/>
              <a:t>Embed TASC</a:t>
            </a:r>
            <a:endParaRPr lang="en-GB" sz="1600" dirty="0"/>
          </a:p>
        </p:txBody>
      </p:sp>
      <p:sp>
        <p:nvSpPr>
          <p:cNvPr id="19" name="TextBox 18"/>
          <p:cNvSpPr txBox="1"/>
          <p:nvPr/>
        </p:nvSpPr>
        <p:spPr>
          <a:xfrm>
            <a:off x="5986101" y="891709"/>
            <a:ext cx="709826" cy="323165"/>
          </a:xfrm>
          <a:prstGeom prst="rect">
            <a:avLst/>
          </a:prstGeom>
          <a:solidFill>
            <a:srgbClr val="FFFF66"/>
          </a:solidFill>
          <a:ln w="38100">
            <a:solidFill>
              <a:srgbClr val="FFC000"/>
            </a:solidFill>
          </a:ln>
        </p:spPr>
        <p:txBody>
          <a:bodyPr wrap="square" rtlCol="0">
            <a:spAutoFit/>
          </a:bodyPr>
          <a:lstStyle/>
          <a:p>
            <a:pPr algn="ctr"/>
            <a:r>
              <a:rPr lang="en-GB" sz="1500" dirty="0" smtClean="0"/>
              <a:t>Year 5</a:t>
            </a:r>
          </a:p>
        </p:txBody>
      </p:sp>
      <p:sp>
        <p:nvSpPr>
          <p:cNvPr id="20" name="TextBox 19"/>
          <p:cNvSpPr txBox="1"/>
          <p:nvPr/>
        </p:nvSpPr>
        <p:spPr>
          <a:xfrm>
            <a:off x="10953303" y="909967"/>
            <a:ext cx="709826" cy="323165"/>
          </a:xfrm>
          <a:prstGeom prst="rect">
            <a:avLst/>
          </a:prstGeom>
          <a:solidFill>
            <a:srgbClr val="FFFF66"/>
          </a:solidFill>
          <a:ln w="38100">
            <a:solidFill>
              <a:srgbClr val="FFC000"/>
            </a:solidFill>
          </a:ln>
        </p:spPr>
        <p:txBody>
          <a:bodyPr wrap="square" rtlCol="0">
            <a:spAutoFit/>
          </a:bodyPr>
          <a:lstStyle/>
          <a:p>
            <a:pPr algn="ctr"/>
            <a:r>
              <a:rPr lang="en-GB" sz="1500" dirty="0" smtClean="0"/>
              <a:t>Year 5</a:t>
            </a:r>
          </a:p>
        </p:txBody>
      </p:sp>
      <p:sp>
        <p:nvSpPr>
          <p:cNvPr id="21" name="TextBox 20"/>
          <p:cNvSpPr txBox="1"/>
          <p:nvPr/>
        </p:nvSpPr>
        <p:spPr>
          <a:xfrm>
            <a:off x="11038881" y="3807510"/>
            <a:ext cx="709826" cy="323165"/>
          </a:xfrm>
          <a:prstGeom prst="rect">
            <a:avLst/>
          </a:prstGeom>
          <a:solidFill>
            <a:srgbClr val="FFFF66"/>
          </a:solidFill>
          <a:ln w="38100">
            <a:solidFill>
              <a:srgbClr val="FFC000"/>
            </a:solidFill>
          </a:ln>
        </p:spPr>
        <p:txBody>
          <a:bodyPr wrap="square" rtlCol="0">
            <a:spAutoFit/>
          </a:bodyPr>
          <a:lstStyle/>
          <a:p>
            <a:pPr algn="ctr"/>
            <a:r>
              <a:rPr lang="en-GB" sz="1500" dirty="0" smtClean="0"/>
              <a:t>Year 2</a:t>
            </a:r>
          </a:p>
        </p:txBody>
      </p:sp>
      <p:sp>
        <p:nvSpPr>
          <p:cNvPr id="22" name="TextBox 21"/>
          <p:cNvSpPr txBox="1"/>
          <p:nvPr/>
        </p:nvSpPr>
        <p:spPr>
          <a:xfrm>
            <a:off x="6584462" y="3379466"/>
            <a:ext cx="709826" cy="323165"/>
          </a:xfrm>
          <a:prstGeom prst="rect">
            <a:avLst/>
          </a:prstGeom>
          <a:solidFill>
            <a:srgbClr val="FFFF66"/>
          </a:solidFill>
          <a:ln w="38100">
            <a:solidFill>
              <a:srgbClr val="FFC000"/>
            </a:solidFill>
          </a:ln>
        </p:spPr>
        <p:txBody>
          <a:bodyPr wrap="square" rtlCol="0">
            <a:spAutoFit/>
          </a:bodyPr>
          <a:lstStyle/>
          <a:p>
            <a:pPr algn="ctr"/>
            <a:r>
              <a:rPr lang="en-GB" sz="1500" dirty="0" smtClean="0"/>
              <a:t>Year 3</a:t>
            </a:r>
          </a:p>
        </p:txBody>
      </p:sp>
      <p:sp>
        <p:nvSpPr>
          <p:cNvPr id="23" name="TextBox 22"/>
          <p:cNvSpPr txBox="1"/>
          <p:nvPr/>
        </p:nvSpPr>
        <p:spPr>
          <a:xfrm>
            <a:off x="2857112" y="3437008"/>
            <a:ext cx="709826" cy="323165"/>
          </a:xfrm>
          <a:prstGeom prst="rect">
            <a:avLst/>
          </a:prstGeom>
          <a:solidFill>
            <a:srgbClr val="FFFF66"/>
          </a:solidFill>
          <a:ln w="38100">
            <a:solidFill>
              <a:srgbClr val="FFC000"/>
            </a:solidFill>
          </a:ln>
        </p:spPr>
        <p:txBody>
          <a:bodyPr wrap="square" rtlCol="0">
            <a:spAutoFit/>
          </a:bodyPr>
          <a:lstStyle/>
          <a:p>
            <a:pPr algn="ctr"/>
            <a:r>
              <a:rPr lang="en-GB" sz="1500" dirty="0" smtClean="0"/>
              <a:t>Year 3</a:t>
            </a:r>
          </a:p>
        </p:txBody>
      </p:sp>
    </p:spTree>
    <p:extLst>
      <p:ext uri="{BB962C8B-B14F-4D97-AF65-F5344CB8AC3E}">
        <p14:creationId xmlns:p14="http://schemas.microsoft.com/office/powerpoint/2010/main" val="307735749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2338" y="104890"/>
            <a:ext cx="10515600" cy="493004"/>
          </a:xfrm>
        </p:spPr>
        <p:txBody>
          <a:bodyPr>
            <a:normAutofit/>
          </a:bodyPr>
          <a:lstStyle/>
          <a:p>
            <a:r>
              <a:rPr lang="en-GB" sz="1600" b="1" dirty="0" smtClean="0"/>
              <a:t> </a:t>
            </a:r>
            <a:r>
              <a:rPr lang="en-GB" sz="1600" b="1" dirty="0"/>
              <a:t>There is a shared and demonstrated understanding of the importance and value of science to children’s learning. </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5001" y="1642960"/>
            <a:ext cx="3819085" cy="5092113"/>
          </a:xfrm>
          <a:prstGeom prst="rect">
            <a:avLst/>
          </a:prstGeom>
          <a:ln w="38100">
            <a:solidFill>
              <a:srgbClr val="FFC000"/>
            </a:solidFill>
          </a:ln>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90240" y="4023361"/>
            <a:ext cx="3151163" cy="2363372"/>
          </a:xfrm>
          <a:prstGeom prst="rect">
            <a:avLst/>
          </a:prstGeom>
          <a:ln w="38100">
            <a:solidFill>
              <a:srgbClr val="FFC000"/>
            </a:solidFill>
          </a:ln>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890782" y="858130"/>
            <a:ext cx="3114539" cy="2335904"/>
          </a:xfrm>
          <a:prstGeom prst="rect">
            <a:avLst/>
          </a:prstGeom>
          <a:ln w="38100">
            <a:solidFill>
              <a:srgbClr val="FFC000"/>
            </a:solidFill>
          </a:ln>
        </p:spPr>
      </p:pic>
      <p:pic>
        <p:nvPicPr>
          <p:cNvPr id="3" name="Picture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98451" y="858130"/>
            <a:ext cx="3151162" cy="2363372"/>
          </a:xfrm>
          <a:prstGeom prst="rect">
            <a:avLst/>
          </a:prstGeom>
          <a:ln w="38100">
            <a:solidFill>
              <a:srgbClr val="FFC000"/>
            </a:solidFill>
          </a:ln>
        </p:spPr>
      </p:pic>
      <p:sp>
        <p:nvSpPr>
          <p:cNvPr id="9" name="TextBox 8"/>
          <p:cNvSpPr txBox="1"/>
          <p:nvPr/>
        </p:nvSpPr>
        <p:spPr>
          <a:xfrm>
            <a:off x="838200" y="858130"/>
            <a:ext cx="3052689" cy="784830"/>
          </a:xfrm>
          <a:prstGeom prst="rect">
            <a:avLst/>
          </a:prstGeom>
          <a:solidFill>
            <a:schemeClr val="bg1"/>
          </a:solidFill>
          <a:ln w="38100">
            <a:solidFill>
              <a:srgbClr val="FFC000"/>
            </a:solidFill>
          </a:ln>
        </p:spPr>
        <p:txBody>
          <a:bodyPr wrap="square" rtlCol="0">
            <a:spAutoFit/>
          </a:bodyPr>
          <a:lstStyle/>
          <a:p>
            <a:pPr algn="ctr"/>
            <a:r>
              <a:rPr lang="en-GB" sz="1500" dirty="0" smtClean="0"/>
              <a:t>Science Week activities make the local newspaper showing the local community we value science.</a:t>
            </a:r>
            <a:endParaRPr lang="en-GB" sz="1500" dirty="0"/>
          </a:p>
        </p:txBody>
      </p:sp>
      <p:pic>
        <p:nvPicPr>
          <p:cNvPr id="10" name="Content Placeholder 9"/>
          <p:cNvPicPr>
            <a:picLocks noGrp="1" noChangeAspect="1"/>
          </p:cNvPicPr>
          <p:nvPr>
            <p:ph idx="1"/>
          </p:nvPr>
        </p:nvPicPr>
        <p:blipFill>
          <a:blip r:embed="rId6" cstate="print">
            <a:extLst>
              <a:ext uri="{28A0092B-C50C-407E-A947-70E740481C1C}">
                <a14:useLocalDpi xmlns:a14="http://schemas.microsoft.com/office/drawing/2010/main" val="0"/>
              </a:ext>
            </a:extLst>
          </a:blip>
          <a:stretch>
            <a:fillRect/>
          </a:stretch>
        </p:blipFill>
        <p:spPr>
          <a:xfrm>
            <a:off x="8823245" y="4023361"/>
            <a:ext cx="3141045" cy="2355784"/>
          </a:xfrm>
          <a:ln w="38100">
            <a:solidFill>
              <a:srgbClr val="FFC000"/>
            </a:solidFill>
          </a:ln>
        </p:spPr>
      </p:pic>
      <p:sp>
        <p:nvSpPr>
          <p:cNvPr id="12" name="TextBox 11"/>
          <p:cNvSpPr txBox="1"/>
          <p:nvPr/>
        </p:nvSpPr>
        <p:spPr>
          <a:xfrm>
            <a:off x="7294963" y="3211063"/>
            <a:ext cx="2568093" cy="784830"/>
          </a:xfrm>
          <a:prstGeom prst="rect">
            <a:avLst/>
          </a:prstGeom>
          <a:solidFill>
            <a:schemeClr val="bg1"/>
          </a:solidFill>
          <a:ln w="38100">
            <a:solidFill>
              <a:srgbClr val="FFC000"/>
            </a:solidFill>
          </a:ln>
        </p:spPr>
        <p:txBody>
          <a:bodyPr wrap="square" rtlCol="0">
            <a:spAutoFit/>
          </a:bodyPr>
          <a:lstStyle/>
          <a:p>
            <a:pPr algn="ctr"/>
            <a:r>
              <a:rPr lang="en-GB" sz="1500" dirty="0" smtClean="0"/>
              <a:t>Working walls in classrooms and displays in communal areas support learning</a:t>
            </a:r>
            <a:endParaRPr lang="en-GB" sz="1500" dirty="0"/>
          </a:p>
        </p:txBody>
      </p:sp>
      <p:sp>
        <p:nvSpPr>
          <p:cNvPr id="13" name="TextBox 12"/>
          <p:cNvSpPr txBox="1"/>
          <p:nvPr/>
        </p:nvSpPr>
        <p:spPr>
          <a:xfrm>
            <a:off x="5429611" y="2736362"/>
            <a:ext cx="709826" cy="323165"/>
          </a:xfrm>
          <a:prstGeom prst="rect">
            <a:avLst/>
          </a:prstGeom>
          <a:solidFill>
            <a:srgbClr val="FFFF66"/>
          </a:solidFill>
          <a:ln w="38100">
            <a:solidFill>
              <a:srgbClr val="FFC000"/>
            </a:solidFill>
          </a:ln>
        </p:spPr>
        <p:txBody>
          <a:bodyPr wrap="square" rtlCol="0">
            <a:spAutoFit/>
          </a:bodyPr>
          <a:lstStyle/>
          <a:p>
            <a:pPr algn="ctr"/>
            <a:r>
              <a:rPr lang="en-GB" sz="1500" dirty="0" smtClean="0"/>
              <a:t>Year 2</a:t>
            </a:r>
          </a:p>
        </p:txBody>
      </p:sp>
      <p:sp>
        <p:nvSpPr>
          <p:cNvPr id="14" name="TextBox 13"/>
          <p:cNvSpPr txBox="1"/>
          <p:nvPr/>
        </p:nvSpPr>
        <p:spPr>
          <a:xfrm>
            <a:off x="10998887" y="2736362"/>
            <a:ext cx="709826" cy="323165"/>
          </a:xfrm>
          <a:prstGeom prst="rect">
            <a:avLst/>
          </a:prstGeom>
          <a:solidFill>
            <a:srgbClr val="FFFF66"/>
          </a:solidFill>
          <a:ln w="38100">
            <a:solidFill>
              <a:srgbClr val="FFC000"/>
            </a:solidFill>
          </a:ln>
        </p:spPr>
        <p:txBody>
          <a:bodyPr wrap="square" rtlCol="0">
            <a:spAutoFit/>
          </a:bodyPr>
          <a:lstStyle/>
          <a:p>
            <a:pPr algn="ctr"/>
            <a:r>
              <a:rPr lang="en-GB" sz="1500" dirty="0" smtClean="0"/>
              <a:t>Year 1</a:t>
            </a:r>
          </a:p>
        </p:txBody>
      </p:sp>
      <p:sp>
        <p:nvSpPr>
          <p:cNvPr id="15" name="TextBox 14"/>
          <p:cNvSpPr txBox="1"/>
          <p:nvPr/>
        </p:nvSpPr>
        <p:spPr>
          <a:xfrm>
            <a:off x="7515596" y="5899248"/>
            <a:ext cx="709826" cy="323165"/>
          </a:xfrm>
          <a:prstGeom prst="rect">
            <a:avLst/>
          </a:prstGeom>
          <a:solidFill>
            <a:srgbClr val="FFFF66"/>
          </a:solidFill>
          <a:ln w="38100">
            <a:solidFill>
              <a:srgbClr val="FFC000"/>
            </a:solidFill>
          </a:ln>
        </p:spPr>
        <p:txBody>
          <a:bodyPr wrap="square" rtlCol="0">
            <a:spAutoFit/>
          </a:bodyPr>
          <a:lstStyle/>
          <a:p>
            <a:pPr algn="ctr"/>
            <a:r>
              <a:rPr lang="en-GB" sz="1500" dirty="0" smtClean="0"/>
              <a:t>Year 3</a:t>
            </a:r>
          </a:p>
        </p:txBody>
      </p:sp>
      <p:sp>
        <p:nvSpPr>
          <p:cNvPr id="16" name="TextBox 15"/>
          <p:cNvSpPr txBox="1"/>
          <p:nvPr/>
        </p:nvSpPr>
        <p:spPr>
          <a:xfrm>
            <a:off x="11216228" y="5913315"/>
            <a:ext cx="709826" cy="323165"/>
          </a:xfrm>
          <a:prstGeom prst="rect">
            <a:avLst/>
          </a:prstGeom>
          <a:solidFill>
            <a:srgbClr val="FFFF66"/>
          </a:solidFill>
          <a:ln w="38100">
            <a:solidFill>
              <a:srgbClr val="FFC000"/>
            </a:solidFill>
          </a:ln>
        </p:spPr>
        <p:txBody>
          <a:bodyPr wrap="square" rtlCol="0">
            <a:spAutoFit/>
          </a:bodyPr>
          <a:lstStyle/>
          <a:p>
            <a:pPr algn="ctr"/>
            <a:r>
              <a:rPr lang="en-GB" sz="1500" dirty="0" smtClean="0"/>
              <a:t>Year 4</a:t>
            </a:r>
          </a:p>
        </p:txBody>
      </p:sp>
    </p:spTree>
    <p:extLst>
      <p:ext uri="{BB962C8B-B14F-4D97-AF65-F5344CB8AC3E}">
        <p14:creationId xmlns:p14="http://schemas.microsoft.com/office/powerpoint/2010/main" val="329424748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9264" y="126459"/>
            <a:ext cx="10515600" cy="267921"/>
          </a:xfrm>
        </p:spPr>
        <p:txBody>
          <a:bodyPr>
            <a:normAutofit fontScale="90000"/>
          </a:bodyPr>
          <a:lstStyle/>
          <a:p>
            <a:endParaRPr lang="en-GB" sz="1600"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28127" y="126459"/>
            <a:ext cx="2138303" cy="1603728"/>
          </a:xfrm>
          <a:prstGeom prst="rect">
            <a:avLst/>
          </a:prstGeom>
          <a:ln w="38100">
            <a:solidFill>
              <a:srgbClr val="FFC000"/>
            </a:solidFill>
          </a:ln>
        </p:spPr>
      </p:pic>
      <p:pic>
        <p:nvPicPr>
          <p:cNvPr id="6" name="Picture 5"/>
          <p:cNvPicPr>
            <a:picLocks noChangeAspect="1"/>
          </p:cNvPicPr>
          <p:nvPr/>
        </p:nvPicPr>
        <p:blipFill rotWithShape="1">
          <a:blip r:embed="rId3" cstate="print">
            <a:extLst>
              <a:ext uri="{28A0092B-C50C-407E-A947-70E740481C1C}">
                <a14:useLocalDpi xmlns:a14="http://schemas.microsoft.com/office/drawing/2010/main" val="0"/>
              </a:ext>
            </a:extLst>
          </a:blip>
          <a:srcRect t="29135" b="11623"/>
          <a:stretch/>
        </p:blipFill>
        <p:spPr>
          <a:xfrm>
            <a:off x="6690064" y="4035942"/>
            <a:ext cx="5383237" cy="2222697"/>
          </a:xfrm>
          <a:prstGeom prst="rect">
            <a:avLst/>
          </a:prstGeom>
          <a:ln w="38100">
            <a:solidFill>
              <a:srgbClr val="FFC000"/>
            </a:solidFill>
          </a:ln>
        </p:spPr>
      </p:pic>
      <p:pic>
        <p:nvPicPr>
          <p:cNvPr id="7" name="Picture 6"/>
          <p:cNvPicPr>
            <a:picLocks noChangeAspect="1"/>
          </p:cNvPicPr>
          <p:nvPr/>
        </p:nvPicPr>
        <p:blipFill rotWithShape="1">
          <a:blip r:embed="rId4" cstate="print">
            <a:extLst>
              <a:ext uri="{28A0092B-C50C-407E-A947-70E740481C1C}">
                <a14:useLocalDpi xmlns:a14="http://schemas.microsoft.com/office/drawing/2010/main" val="0"/>
              </a:ext>
            </a:extLst>
          </a:blip>
          <a:srcRect l="454" t="29444" r="8204" b="29353"/>
          <a:stretch/>
        </p:blipFill>
        <p:spPr>
          <a:xfrm>
            <a:off x="653989" y="5054987"/>
            <a:ext cx="2297564" cy="1054315"/>
          </a:xfrm>
          <a:prstGeom prst="rect">
            <a:avLst/>
          </a:prstGeom>
          <a:ln w="38100">
            <a:solidFill>
              <a:srgbClr val="FFC000"/>
            </a:solidFill>
          </a:ln>
        </p:spPr>
      </p:pic>
      <p:pic>
        <p:nvPicPr>
          <p:cNvPr id="3" name="Picture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9613794" y="737713"/>
            <a:ext cx="2715700" cy="2036775"/>
          </a:xfrm>
          <a:prstGeom prst="rect">
            <a:avLst/>
          </a:prstGeom>
          <a:ln w="38100">
            <a:solidFill>
              <a:srgbClr val="FFC000"/>
            </a:solidFill>
          </a:ln>
        </p:spPr>
      </p:pic>
      <p:sp>
        <p:nvSpPr>
          <p:cNvPr id="8" name="TextBox 7"/>
          <p:cNvSpPr txBox="1"/>
          <p:nvPr/>
        </p:nvSpPr>
        <p:spPr>
          <a:xfrm>
            <a:off x="250959" y="6198272"/>
            <a:ext cx="3084669" cy="584775"/>
          </a:xfrm>
          <a:prstGeom prst="rect">
            <a:avLst/>
          </a:prstGeom>
          <a:solidFill>
            <a:schemeClr val="bg1"/>
          </a:solidFill>
          <a:ln w="38100">
            <a:solidFill>
              <a:srgbClr val="FFC000"/>
            </a:solidFill>
          </a:ln>
        </p:spPr>
        <p:txBody>
          <a:bodyPr wrap="square" rtlCol="0">
            <a:spAutoFit/>
          </a:bodyPr>
          <a:lstStyle/>
          <a:p>
            <a:pPr algn="ctr"/>
            <a:r>
              <a:rPr lang="en-GB" sz="1600" dirty="0" smtClean="0"/>
              <a:t>Positive feedback following parent workshop during science week.</a:t>
            </a:r>
            <a:endParaRPr lang="en-GB" sz="1600" dirty="0"/>
          </a:p>
        </p:txBody>
      </p:sp>
      <p:sp>
        <p:nvSpPr>
          <p:cNvPr id="9" name="TextBox 8"/>
          <p:cNvSpPr txBox="1"/>
          <p:nvPr/>
        </p:nvSpPr>
        <p:spPr>
          <a:xfrm>
            <a:off x="7552885" y="6166538"/>
            <a:ext cx="2969750" cy="584775"/>
          </a:xfrm>
          <a:prstGeom prst="rect">
            <a:avLst/>
          </a:prstGeom>
          <a:solidFill>
            <a:schemeClr val="bg1"/>
          </a:solidFill>
          <a:ln w="38100">
            <a:solidFill>
              <a:srgbClr val="FFC000"/>
            </a:solidFill>
          </a:ln>
        </p:spPr>
        <p:txBody>
          <a:bodyPr wrap="square" rtlCol="0">
            <a:spAutoFit/>
          </a:bodyPr>
          <a:lstStyle/>
          <a:p>
            <a:pPr algn="ctr"/>
            <a:r>
              <a:rPr lang="en-GB" sz="1600" dirty="0" smtClean="0"/>
              <a:t>Positive feedback from pupils following science week.</a:t>
            </a:r>
            <a:endParaRPr lang="en-GB" sz="1600" dirty="0"/>
          </a:p>
        </p:txBody>
      </p:sp>
      <p:pic>
        <p:nvPicPr>
          <p:cNvPr id="10" name="Picture 9"/>
          <p:cNvPicPr>
            <a:picLocks noChangeAspect="1"/>
          </p:cNvPicPr>
          <p:nvPr/>
        </p:nvPicPr>
        <p:blipFill rotWithShape="1">
          <a:blip r:embed="rId6" cstate="print">
            <a:extLst>
              <a:ext uri="{28A0092B-C50C-407E-A947-70E740481C1C}">
                <a14:useLocalDpi xmlns:a14="http://schemas.microsoft.com/office/drawing/2010/main" val="0"/>
              </a:ext>
            </a:extLst>
          </a:blip>
          <a:srcRect l="12488" r="4859" b="2363"/>
          <a:stretch/>
        </p:blipFill>
        <p:spPr>
          <a:xfrm rot="5400000">
            <a:off x="6473797" y="435932"/>
            <a:ext cx="3575021" cy="3167355"/>
          </a:xfrm>
          <a:prstGeom prst="rect">
            <a:avLst/>
          </a:prstGeom>
          <a:ln w="38100">
            <a:solidFill>
              <a:srgbClr val="FFC000"/>
            </a:solidFill>
          </a:ln>
        </p:spPr>
      </p:pic>
      <p:sp>
        <p:nvSpPr>
          <p:cNvPr id="11" name="TextBox 10"/>
          <p:cNvSpPr txBox="1"/>
          <p:nvPr/>
        </p:nvSpPr>
        <p:spPr>
          <a:xfrm>
            <a:off x="8787618" y="3113950"/>
            <a:ext cx="3052689" cy="584775"/>
          </a:xfrm>
          <a:prstGeom prst="rect">
            <a:avLst/>
          </a:prstGeom>
          <a:solidFill>
            <a:schemeClr val="bg1"/>
          </a:solidFill>
          <a:ln w="38100">
            <a:solidFill>
              <a:srgbClr val="FFC000"/>
            </a:solidFill>
          </a:ln>
        </p:spPr>
        <p:txBody>
          <a:bodyPr wrap="square" rtlCol="0">
            <a:spAutoFit/>
          </a:bodyPr>
          <a:lstStyle/>
          <a:p>
            <a:pPr algn="ctr"/>
            <a:r>
              <a:rPr lang="en-GB" sz="1600" dirty="0" smtClean="0"/>
              <a:t>Science homework involves pupils and parents.</a:t>
            </a:r>
            <a:endParaRPr lang="en-GB" sz="1600" dirty="0"/>
          </a:p>
        </p:txBody>
      </p:sp>
      <p:sp>
        <p:nvSpPr>
          <p:cNvPr id="12" name="TextBox 11"/>
          <p:cNvSpPr txBox="1"/>
          <p:nvPr/>
        </p:nvSpPr>
        <p:spPr>
          <a:xfrm>
            <a:off x="10013542" y="32736"/>
            <a:ext cx="1826765" cy="523220"/>
          </a:xfrm>
          <a:prstGeom prst="rect">
            <a:avLst/>
          </a:prstGeom>
          <a:solidFill>
            <a:schemeClr val="bg1"/>
          </a:solidFill>
          <a:ln w="38100">
            <a:solidFill>
              <a:srgbClr val="FFC000"/>
            </a:solidFill>
          </a:ln>
        </p:spPr>
        <p:txBody>
          <a:bodyPr wrap="square" rtlCol="0">
            <a:spAutoFit/>
          </a:bodyPr>
          <a:lstStyle/>
          <a:p>
            <a:r>
              <a:rPr lang="en-GB" sz="1400" dirty="0" smtClean="0"/>
              <a:t>Photos from home of science activities</a:t>
            </a:r>
            <a:endParaRPr lang="en-GB" sz="1400" dirty="0"/>
          </a:p>
        </p:txBody>
      </p:sp>
      <p:pic>
        <p:nvPicPr>
          <p:cNvPr id="13" name="Picture 12"/>
          <p:cNvPicPr>
            <a:picLocks noChangeAspect="1"/>
          </p:cNvPicPr>
          <p:nvPr/>
        </p:nvPicPr>
        <p:blipFill rotWithShape="1">
          <a:blip r:embed="rId7" cstate="print">
            <a:extLst>
              <a:ext uri="{28A0092B-C50C-407E-A947-70E740481C1C}">
                <a14:useLocalDpi xmlns:a14="http://schemas.microsoft.com/office/drawing/2010/main" val="0"/>
              </a:ext>
            </a:extLst>
          </a:blip>
          <a:srcRect l="4653" t="12735" b="13009"/>
          <a:stretch/>
        </p:blipFill>
        <p:spPr>
          <a:xfrm rot="16200000">
            <a:off x="3045150" y="3309403"/>
            <a:ext cx="4359229" cy="2546253"/>
          </a:xfrm>
          <a:prstGeom prst="rect">
            <a:avLst/>
          </a:prstGeom>
          <a:ln w="38100">
            <a:solidFill>
              <a:srgbClr val="FFC000"/>
            </a:solidFill>
          </a:ln>
        </p:spPr>
      </p:pic>
      <p:sp>
        <p:nvSpPr>
          <p:cNvPr id="14" name="TextBox 13"/>
          <p:cNvSpPr txBox="1"/>
          <p:nvPr/>
        </p:nvSpPr>
        <p:spPr>
          <a:xfrm>
            <a:off x="4396372" y="1804940"/>
            <a:ext cx="1826765" cy="523220"/>
          </a:xfrm>
          <a:prstGeom prst="rect">
            <a:avLst/>
          </a:prstGeom>
          <a:solidFill>
            <a:schemeClr val="bg1"/>
          </a:solidFill>
          <a:ln w="38100">
            <a:solidFill>
              <a:srgbClr val="FFC000"/>
            </a:solidFill>
          </a:ln>
        </p:spPr>
        <p:txBody>
          <a:bodyPr wrap="square" rtlCol="0">
            <a:spAutoFit/>
          </a:bodyPr>
          <a:lstStyle/>
          <a:p>
            <a:r>
              <a:rPr lang="en-GB" sz="1400" dirty="0" smtClean="0"/>
              <a:t>Using outdoor space to support lessons.</a:t>
            </a:r>
            <a:endParaRPr lang="en-GB" sz="1400" dirty="0"/>
          </a:p>
        </p:txBody>
      </p:sp>
      <p:sp>
        <p:nvSpPr>
          <p:cNvPr id="15" name="TextBox 14"/>
          <p:cNvSpPr txBox="1"/>
          <p:nvPr/>
        </p:nvSpPr>
        <p:spPr>
          <a:xfrm>
            <a:off x="70641" y="897989"/>
            <a:ext cx="1166695" cy="1169551"/>
          </a:xfrm>
          <a:prstGeom prst="rect">
            <a:avLst/>
          </a:prstGeom>
          <a:solidFill>
            <a:schemeClr val="bg1"/>
          </a:solidFill>
          <a:ln w="38100">
            <a:solidFill>
              <a:srgbClr val="FFC000"/>
            </a:solidFill>
          </a:ln>
        </p:spPr>
        <p:txBody>
          <a:bodyPr wrap="square" rtlCol="0">
            <a:spAutoFit/>
          </a:bodyPr>
          <a:lstStyle/>
          <a:p>
            <a:pPr algn="ctr"/>
            <a:r>
              <a:rPr lang="en-GB" sz="1400" dirty="0" smtClean="0"/>
              <a:t>Developing the school garden – gardening club</a:t>
            </a:r>
            <a:endParaRPr lang="en-GB" sz="1400" dirty="0"/>
          </a:p>
        </p:txBody>
      </p:sp>
      <p:pic>
        <p:nvPicPr>
          <p:cNvPr id="17" name="Content Placeholder 16"/>
          <p:cNvPicPr>
            <a:picLocks noGrp="1" noChangeAspect="1"/>
          </p:cNvPicPr>
          <p:nvPr>
            <p:ph idx="1"/>
          </p:nvPr>
        </p:nvPicPr>
        <p:blipFill rotWithShape="1">
          <a:blip r:embed="rId8" cstate="print">
            <a:extLst>
              <a:ext uri="{28A0092B-C50C-407E-A947-70E740481C1C}">
                <a14:useLocalDpi xmlns:a14="http://schemas.microsoft.com/office/drawing/2010/main" val="0"/>
              </a:ext>
            </a:extLst>
          </a:blip>
          <a:srcRect r="6296" b="8919"/>
          <a:stretch/>
        </p:blipFill>
        <p:spPr>
          <a:xfrm rot="5400000">
            <a:off x="955201" y="550834"/>
            <a:ext cx="3132041" cy="2283290"/>
          </a:xfrm>
          <a:ln w="38100">
            <a:solidFill>
              <a:srgbClr val="FFC000"/>
            </a:solidFill>
          </a:ln>
        </p:spPr>
      </p:pic>
      <p:sp>
        <p:nvSpPr>
          <p:cNvPr id="18" name="TextBox 17"/>
          <p:cNvSpPr txBox="1"/>
          <p:nvPr/>
        </p:nvSpPr>
        <p:spPr>
          <a:xfrm>
            <a:off x="2606302" y="2790785"/>
            <a:ext cx="967702" cy="323165"/>
          </a:xfrm>
          <a:prstGeom prst="rect">
            <a:avLst/>
          </a:prstGeom>
          <a:solidFill>
            <a:srgbClr val="FFFF66"/>
          </a:solidFill>
          <a:ln w="38100">
            <a:solidFill>
              <a:srgbClr val="FFC000"/>
            </a:solidFill>
          </a:ln>
        </p:spPr>
        <p:txBody>
          <a:bodyPr wrap="square" rtlCol="0">
            <a:spAutoFit/>
          </a:bodyPr>
          <a:lstStyle/>
          <a:p>
            <a:pPr algn="ctr"/>
            <a:r>
              <a:rPr lang="en-GB" sz="1500" dirty="0" smtClean="0"/>
              <a:t>Years 2-5</a:t>
            </a:r>
          </a:p>
        </p:txBody>
      </p:sp>
      <p:sp>
        <p:nvSpPr>
          <p:cNvPr id="19" name="TextBox 18"/>
          <p:cNvSpPr txBox="1"/>
          <p:nvPr/>
        </p:nvSpPr>
        <p:spPr>
          <a:xfrm>
            <a:off x="3943649" y="263261"/>
            <a:ext cx="709826" cy="323165"/>
          </a:xfrm>
          <a:prstGeom prst="rect">
            <a:avLst/>
          </a:prstGeom>
          <a:solidFill>
            <a:srgbClr val="FFFF66"/>
          </a:solidFill>
          <a:ln w="38100">
            <a:solidFill>
              <a:srgbClr val="FFC000"/>
            </a:solidFill>
          </a:ln>
        </p:spPr>
        <p:txBody>
          <a:bodyPr wrap="square" rtlCol="0">
            <a:spAutoFit/>
          </a:bodyPr>
          <a:lstStyle/>
          <a:p>
            <a:pPr algn="ctr"/>
            <a:r>
              <a:rPr lang="en-GB" sz="1500" dirty="0" smtClean="0"/>
              <a:t>Year 2</a:t>
            </a:r>
          </a:p>
        </p:txBody>
      </p:sp>
      <p:sp>
        <p:nvSpPr>
          <p:cNvPr id="20" name="TextBox 19"/>
          <p:cNvSpPr txBox="1"/>
          <p:nvPr/>
        </p:nvSpPr>
        <p:spPr>
          <a:xfrm>
            <a:off x="5548828" y="5843373"/>
            <a:ext cx="709826" cy="323165"/>
          </a:xfrm>
          <a:prstGeom prst="rect">
            <a:avLst/>
          </a:prstGeom>
          <a:solidFill>
            <a:srgbClr val="FFFF66"/>
          </a:solidFill>
          <a:ln w="38100">
            <a:solidFill>
              <a:srgbClr val="FFC000"/>
            </a:solidFill>
          </a:ln>
        </p:spPr>
        <p:txBody>
          <a:bodyPr wrap="square" rtlCol="0">
            <a:spAutoFit/>
          </a:bodyPr>
          <a:lstStyle/>
          <a:p>
            <a:pPr algn="ctr"/>
            <a:r>
              <a:rPr lang="en-GB" sz="1500" dirty="0" smtClean="0"/>
              <a:t>Year 3</a:t>
            </a:r>
          </a:p>
        </p:txBody>
      </p:sp>
      <p:sp>
        <p:nvSpPr>
          <p:cNvPr id="21" name="TextBox 20"/>
          <p:cNvSpPr txBox="1"/>
          <p:nvPr/>
        </p:nvSpPr>
        <p:spPr>
          <a:xfrm>
            <a:off x="11247332" y="4824125"/>
            <a:ext cx="709826" cy="323165"/>
          </a:xfrm>
          <a:prstGeom prst="rect">
            <a:avLst/>
          </a:prstGeom>
          <a:solidFill>
            <a:srgbClr val="FFFF66"/>
          </a:solidFill>
          <a:ln w="38100">
            <a:solidFill>
              <a:srgbClr val="FFC000"/>
            </a:solidFill>
          </a:ln>
        </p:spPr>
        <p:txBody>
          <a:bodyPr wrap="square" rtlCol="0">
            <a:spAutoFit/>
          </a:bodyPr>
          <a:lstStyle/>
          <a:p>
            <a:pPr algn="ctr"/>
            <a:r>
              <a:rPr lang="en-GB" sz="1500" dirty="0" smtClean="0"/>
              <a:t>Year 4</a:t>
            </a:r>
          </a:p>
        </p:txBody>
      </p:sp>
      <p:pic>
        <p:nvPicPr>
          <p:cNvPr id="4" name="Picture 3"/>
          <p:cNvPicPr>
            <a:picLocks noChangeAspect="1"/>
          </p:cNvPicPr>
          <p:nvPr/>
        </p:nvPicPr>
        <p:blipFill rotWithShape="1">
          <a:blip r:embed="rId9" cstate="print">
            <a:extLst>
              <a:ext uri="{28A0092B-C50C-407E-A947-70E740481C1C}">
                <a14:useLocalDpi xmlns:a14="http://schemas.microsoft.com/office/drawing/2010/main" val="0"/>
              </a:ext>
            </a:extLst>
          </a:blip>
          <a:srcRect l="7699" t="2252" r="5964" b="47794"/>
          <a:stretch/>
        </p:blipFill>
        <p:spPr>
          <a:xfrm>
            <a:off x="234831" y="3389731"/>
            <a:ext cx="3504484" cy="1520705"/>
          </a:xfrm>
          <a:prstGeom prst="rect">
            <a:avLst/>
          </a:prstGeom>
          <a:ln w="38100">
            <a:solidFill>
              <a:srgbClr val="FFC000"/>
            </a:solidFill>
          </a:ln>
        </p:spPr>
      </p:pic>
    </p:spTree>
    <p:extLst>
      <p:ext uri="{BB962C8B-B14F-4D97-AF65-F5344CB8AC3E}">
        <p14:creationId xmlns:p14="http://schemas.microsoft.com/office/powerpoint/2010/main" val="296213238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91555" y="306873"/>
            <a:ext cx="10515600" cy="412773"/>
          </a:xfrm>
        </p:spPr>
        <p:txBody>
          <a:bodyPr>
            <a:normAutofit/>
          </a:bodyPr>
          <a:lstStyle/>
          <a:p>
            <a:r>
              <a:rPr lang="en-GB" sz="1600" b="1" dirty="0" smtClean="0"/>
              <a:t> </a:t>
            </a:r>
            <a:r>
              <a:rPr lang="en-GB" sz="1600" b="1" dirty="0"/>
              <a:t>The science coordinator knows about science teaching and learning across the school </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8332567" y="605477"/>
            <a:ext cx="3452837" cy="2589628"/>
          </a:xfrm>
          <a:prstGeom prst="rect">
            <a:avLst/>
          </a:prstGeom>
          <a:ln w="38100">
            <a:solidFill>
              <a:srgbClr val="FFC000"/>
            </a:solidFill>
          </a:ln>
        </p:spPr>
      </p:pic>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60656" y="3873483"/>
            <a:ext cx="3241183" cy="2778369"/>
          </a:xfrm>
          <a:prstGeom prst="rect">
            <a:avLst/>
          </a:prstGeom>
          <a:ln w="38100">
            <a:solidFill>
              <a:srgbClr val="FFC000"/>
            </a:solidFill>
          </a:ln>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769159" y="4061656"/>
            <a:ext cx="3038275" cy="2278707"/>
          </a:xfrm>
          <a:prstGeom prst="rect">
            <a:avLst/>
          </a:prstGeom>
          <a:ln w="38100">
            <a:solidFill>
              <a:srgbClr val="FFC000"/>
            </a:solidFill>
          </a:ln>
        </p:spPr>
      </p:pic>
      <p:sp>
        <p:nvSpPr>
          <p:cNvPr id="8" name="Rounded Rectangular Callout 7"/>
          <p:cNvSpPr/>
          <p:nvPr/>
        </p:nvSpPr>
        <p:spPr>
          <a:xfrm>
            <a:off x="41161" y="4586068"/>
            <a:ext cx="2533227" cy="1353201"/>
          </a:xfrm>
          <a:prstGeom prst="wedgeRoundRectCallout">
            <a:avLst>
              <a:gd name="adj1" fmla="val 65946"/>
              <a:gd name="adj2" fmla="val 68732"/>
              <a:gd name="adj3" fmla="val 16667"/>
            </a:avLst>
          </a:prstGeom>
          <a:solidFill>
            <a:schemeClr val="bg1"/>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dirty="0">
                <a:solidFill>
                  <a:prstClr val="black"/>
                </a:solidFill>
              </a:rPr>
              <a:t>There </a:t>
            </a:r>
            <a:r>
              <a:rPr lang="en-GB" dirty="0" smtClean="0">
                <a:solidFill>
                  <a:prstClr val="black"/>
                </a:solidFill>
              </a:rPr>
              <a:t>is a good range of resources indicated on planning.</a:t>
            </a:r>
          </a:p>
          <a:p>
            <a:pPr lvl="0" algn="r"/>
            <a:r>
              <a:rPr lang="en-GB" sz="1400" i="1" dirty="0" smtClean="0">
                <a:solidFill>
                  <a:prstClr val="black"/>
                </a:solidFill>
              </a:rPr>
              <a:t>Planning scrutiny Year 3</a:t>
            </a:r>
            <a:endParaRPr lang="en-GB" sz="1400" dirty="0">
              <a:solidFill>
                <a:prstClr val="black"/>
              </a:solidFill>
            </a:endParaRPr>
          </a:p>
        </p:txBody>
      </p:sp>
      <p:sp>
        <p:nvSpPr>
          <p:cNvPr id="14" name="Rounded Rectangular Callout 13"/>
          <p:cNvSpPr/>
          <p:nvPr/>
        </p:nvSpPr>
        <p:spPr>
          <a:xfrm>
            <a:off x="6103099" y="3784559"/>
            <a:ext cx="2533227" cy="2154710"/>
          </a:xfrm>
          <a:prstGeom prst="wedgeRoundRectCallout">
            <a:avLst>
              <a:gd name="adj1" fmla="val 59282"/>
              <a:gd name="adj2" fmla="val 77039"/>
              <a:gd name="adj3" fmla="val 16667"/>
            </a:avLst>
          </a:prstGeom>
          <a:solidFill>
            <a:schemeClr val="bg1"/>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dirty="0" smtClean="0">
                <a:solidFill>
                  <a:prstClr val="black"/>
                </a:solidFill>
              </a:rPr>
              <a:t>The children thoroughly enjoyed their science activity today. What a good context to teach it through.</a:t>
            </a:r>
          </a:p>
          <a:p>
            <a:pPr lvl="0" algn="r"/>
            <a:r>
              <a:rPr lang="en-GB" sz="1400" i="1" dirty="0" smtClean="0">
                <a:solidFill>
                  <a:prstClr val="black"/>
                </a:solidFill>
              </a:rPr>
              <a:t>Observation of science week activity Year 2</a:t>
            </a:r>
            <a:endParaRPr lang="en-GB" sz="1400" dirty="0">
              <a:solidFill>
                <a:prstClr val="black"/>
              </a:solidFill>
            </a:endParaRPr>
          </a:p>
        </p:txBody>
      </p:sp>
      <p:sp>
        <p:nvSpPr>
          <p:cNvPr id="16" name="TextBox 15"/>
          <p:cNvSpPr txBox="1"/>
          <p:nvPr/>
        </p:nvSpPr>
        <p:spPr>
          <a:xfrm>
            <a:off x="9860098" y="2953561"/>
            <a:ext cx="1651782" cy="738664"/>
          </a:xfrm>
          <a:prstGeom prst="rect">
            <a:avLst/>
          </a:prstGeom>
          <a:solidFill>
            <a:schemeClr val="bg1"/>
          </a:solidFill>
          <a:ln w="38100">
            <a:solidFill>
              <a:srgbClr val="FFC000"/>
            </a:solidFill>
          </a:ln>
        </p:spPr>
        <p:txBody>
          <a:bodyPr wrap="square" rtlCol="0">
            <a:spAutoFit/>
          </a:bodyPr>
          <a:lstStyle/>
          <a:p>
            <a:r>
              <a:rPr lang="en-GB" sz="1400" dirty="0" smtClean="0"/>
              <a:t>Year long investigation into seasonal change</a:t>
            </a:r>
            <a:endParaRPr lang="en-GB" sz="1400" dirty="0"/>
          </a:p>
        </p:txBody>
      </p:sp>
      <p:sp>
        <p:nvSpPr>
          <p:cNvPr id="17" name="TextBox 16"/>
          <p:cNvSpPr txBox="1"/>
          <p:nvPr/>
        </p:nvSpPr>
        <p:spPr>
          <a:xfrm>
            <a:off x="10165079" y="5633096"/>
            <a:ext cx="1814328" cy="738664"/>
          </a:xfrm>
          <a:prstGeom prst="rect">
            <a:avLst/>
          </a:prstGeom>
          <a:solidFill>
            <a:schemeClr val="bg1"/>
          </a:solidFill>
          <a:ln w="38100">
            <a:solidFill>
              <a:srgbClr val="FFC000"/>
            </a:solidFill>
          </a:ln>
        </p:spPr>
        <p:txBody>
          <a:bodyPr wrap="square" rtlCol="0">
            <a:spAutoFit/>
          </a:bodyPr>
          <a:lstStyle/>
          <a:p>
            <a:r>
              <a:rPr lang="en-GB" sz="1400" dirty="0" smtClean="0"/>
              <a:t>‘Why do we salt the roads in winter?’ Real life context for lesson.</a:t>
            </a:r>
            <a:endParaRPr lang="en-GB" sz="1400" dirty="0"/>
          </a:p>
        </p:txBody>
      </p:sp>
      <p:sp>
        <p:nvSpPr>
          <p:cNvPr id="18" name="TextBox 17"/>
          <p:cNvSpPr txBox="1"/>
          <p:nvPr/>
        </p:nvSpPr>
        <p:spPr>
          <a:xfrm>
            <a:off x="3994678" y="5765470"/>
            <a:ext cx="1987063" cy="954107"/>
          </a:xfrm>
          <a:prstGeom prst="rect">
            <a:avLst/>
          </a:prstGeom>
          <a:solidFill>
            <a:schemeClr val="bg1"/>
          </a:solidFill>
          <a:ln w="38100">
            <a:solidFill>
              <a:srgbClr val="FFC000"/>
            </a:solidFill>
          </a:ln>
        </p:spPr>
        <p:txBody>
          <a:bodyPr wrap="square" rtlCol="0">
            <a:spAutoFit/>
          </a:bodyPr>
          <a:lstStyle/>
          <a:p>
            <a:r>
              <a:rPr lang="en-GB" sz="1400" dirty="0" smtClean="0"/>
              <a:t>Using microscopes to investigate why some materials have greater friction than others</a:t>
            </a:r>
            <a:endParaRPr lang="en-GB" sz="1400" dirty="0"/>
          </a:p>
        </p:txBody>
      </p:sp>
      <p:sp>
        <p:nvSpPr>
          <p:cNvPr id="19" name="TextBox 18"/>
          <p:cNvSpPr txBox="1"/>
          <p:nvPr/>
        </p:nvSpPr>
        <p:spPr>
          <a:xfrm>
            <a:off x="8928727" y="4018571"/>
            <a:ext cx="709826" cy="323165"/>
          </a:xfrm>
          <a:prstGeom prst="rect">
            <a:avLst/>
          </a:prstGeom>
          <a:solidFill>
            <a:srgbClr val="FFFF66"/>
          </a:solidFill>
          <a:ln w="38100">
            <a:solidFill>
              <a:srgbClr val="FFC000"/>
            </a:solidFill>
          </a:ln>
        </p:spPr>
        <p:txBody>
          <a:bodyPr wrap="square" rtlCol="0">
            <a:spAutoFit/>
          </a:bodyPr>
          <a:lstStyle/>
          <a:p>
            <a:pPr algn="ctr"/>
            <a:r>
              <a:rPr lang="en-GB" sz="1500" dirty="0" smtClean="0"/>
              <a:t>Year 2</a:t>
            </a:r>
          </a:p>
        </p:txBody>
      </p:sp>
      <p:sp>
        <p:nvSpPr>
          <p:cNvPr id="20" name="TextBox 19"/>
          <p:cNvSpPr txBox="1"/>
          <p:nvPr/>
        </p:nvSpPr>
        <p:spPr>
          <a:xfrm>
            <a:off x="9638553" y="318173"/>
            <a:ext cx="709826" cy="323165"/>
          </a:xfrm>
          <a:prstGeom prst="rect">
            <a:avLst/>
          </a:prstGeom>
          <a:solidFill>
            <a:srgbClr val="FFFF66"/>
          </a:solidFill>
          <a:ln w="38100">
            <a:solidFill>
              <a:srgbClr val="FFC000"/>
            </a:solidFill>
          </a:ln>
        </p:spPr>
        <p:txBody>
          <a:bodyPr wrap="square" rtlCol="0">
            <a:spAutoFit/>
          </a:bodyPr>
          <a:lstStyle/>
          <a:p>
            <a:pPr algn="ctr"/>
            <a:r>
              <a:rPr lang="en-GB" sz="1500" dirty="0" smtClean="0"/>
              <a:t>Year 1</a:t>
            </a:r>
          </a:p>
        </p:txBody>
      </p:sp>
      <p:sp>
        <p:nvSpPr>
          <p:cNvPr id="21" name="TextBox 20"/>
          <p:cNvSpPr txBox="1"/>
          <p:nvPr/>
        </p:nvSpPr>
        <p:spPr>
          <a:xfrm>
            <a:off x="1617263" y="3002646"/>
            <a:ext cx="709826" cy="323165"/>
          </a:xfrm>
          <a:prstGeom prst="rect">
            <a:avLst/>
          </a:prstGeom>
          <a:solidFill>
            <a:srgbClr val="FFFF66"/>
          </a:solidFill>
          <a:ln w="38100">
            <a:solidFill>
              <a:srgbClr val="FFC000"/>
            </a:solidFill>
          </a:ln>
        </p:spPr>
        <p:txBody>
          <a:bodyPr wrap="square" rtlCol="0">
            <a:spAutoFit/>
          </a:bodyPr>
          <a:lstStyle/>
          <a:p>
            <a:pPr algn="ctr"/>
            <a:r>
              <a:rPr lang="en-GB" sz="1500" dirty="0" smtClean="0"/>
              <a:t>Year 5</a:t>
            </a:r>
          </a:p>
        </p:txBody>
      </p:sp>
      <p:sp>
        <p:nvSpPr>
          <p:cNvPr id="22" name="TextBox 21"/>
          <p:cNvSpPr txBox="1"/>
          <p:nvPr/>
        </p:nvSpPr>
        <p:spPr>
          <a:xfrm>
            <a:off x="5014809" y="4341736"/>
            <a:ext cx="709826" cy="323165"/>
          </a:xfrm>
          <a:prstGeom prst="rect">
            <a:avLst/>
          </a:prstGeom>
          <a:solidFill>
            <a:srgbClr val="FFFF66"/>
          </a:solidFill>
          <a:ln w="38100">
            <a:solidFill>
              <a:srgbClr val="FFC000"/>
            </a:solidFill>
          </a:ln>
        </p:spPr>
        <p:txBody>
          <a:bodyPr wrap="square" rtlCol="0">
            <a:spAutoFit/>
          </a:bodyPr>
          <a:lstStyle/>
          <a:p>
            <a:pPr algn="ctr"/>
            <a:r>
              <a:rPr lang="en-GB" sz="1500" dirty="0" smtClean="0"/>
              <a:t>Year 3</a:t>
            </a:r>
          </a:p>
        </p:txBody>
      </p:sp>
      <p:pic>
        <p:nvPicPr>
          <p:cNvPr id="23" name="Picture 22"/>
          <p:cNvPicPr>
            <a:picLocks noChangeAspect="1"/>
          </p:cNvPicPr>
          <p:nvPr/>
        </p:nvPicPr>
        <p:blipFill rotWithShape="1">
          <a:blip r:embed="rId5" cstate="print">
            <a:extLst>
              <a:ext uri="{28A0092B-C50C-407E-A947-70E740481C1C}">
                <a14:useLocalDpi xmlns:a14="http://schemas.microsoft.com/office/drawing/2010/main" val="0"/>
              </a:ext>
            </a:extLst>
          </a:blip>
          <a:srcRect t="8063" r="23755" b="11779"/>
          <a:stretch/>
        </p:blipFill>
        <p:spPr>
          <a:xfrm rot="5400000">
            <a:off x="2220610" y="1105703"/>
            <a:ext cx="3015176" cy="2377440"/>
          </a:xfrm>
          <a:prstGeom prst="rect">
            <a:avLst/>
          </a:prstGeom>
          <a:ln w="38100">
            <a:solidFill>
              <a:srgbClr val="FFC000"/>
            </a:solidFill>
          </a:ln>
        </p:spPr>
      </p:pic>
      <p:sp>
        <p:nvSpPr>
          <p:cNvPr id="24" name="Rounded Rectangular Callout 23"/>
          <p:cNvSpPr/>
          <p:nvPr/>
        </p:nvSpPr>
        <p:spPr>
          <a:xfrm>
            <a:off x="89151" y="1273337"/>
            <a:ext cx="2314196" cy="2102700"/>
          </a:xfrm>
          <a:prstGeom prst="wedgeRoundRectCallout">
            <a:avLst>
              <a:gd name="adj1" fmla="val 88176"/>
              <a:gd name="adj2" fmla="val 23565"/>
              <a:gd name="adj3" fmla="val 16667"/>
            </a:avLst>
          </a:prstGeom>
          <a:solidFill>
            <a:schemeClr val="bg1"/>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dirty="0" smtClean="0">
                <a:solidFill>
                  <a:prstClr val="black"/>
                </a:solidFill>
              </a:rPr>
              <a:t>Children were able to choose the correct equipment and use their maths skills during this lesson</a:t>
            </a:r>
          </a:p>
          <a:p>
            <a:pPr lvl="0" algn="r"/>
            <a:r>
              <a:rPr lang="en-GB" sz="1400" i="1" dirty="0" smtClean="0">
                <a:solidFill>
                  <a:prstClr val="black"/>
                </a:solidFill>
              </a:rPr>
              <a:t>Lesson observation Year 5</a:t>
            </a:r>
            <a:endParaRPr lang="en-GB" sz="1400" dirty="0">
              <a:solidFill>
                <a:prstClr val="black"/>
              </a:solidFill>
            </a:endParaRPr>
          </a:p>
          <a:p>
            <a:pPr lvl="0" algn="r"/>
            <a:endParaRPr lang="en-GB" sz="1400" dirty="0">
              <a:solidFill>
                <a:prstClr val="black"/>
              </a:solidFill>
            </a:endParaRPr>
          </a:p>
        </p:txBody>
      </p:sp>
      <p:sp>
        <p:nvSpPr>
          <p:cNvPr id="25" name="TextBox 24"/>
          <p:cNvSpPr txBox="1"/>
          <p:nvPr/>
        </p:nvSpPr>
        <p:spPr>
          <a:xfrm>
            <a:off x="4202142" y="918252"/>
            <a:ext cx="1379721" cy="738664"/>
          </a:xfrm>
          <a:prstGeom prst="rect">
            <a:avLst/>
          </a:prstGeom>
          <a:solidFill>
            <a:schemeClr val="bg1"/>
          </a:solidFill>
          <a:ln w="38100">
            <a:solidFill>
              <a:srgbClr val="FFC000"/>
            </a:solidFill>
          </a:ln>
        </p:spPr>
        <p:txBody>
          <a:bodyPr wrap="square" rtlCol="0">
            <a:spAutoFit/>
          </a:bodyPr>
          <a:lstStyle/>
          <a:p>
            <a:r>
              <a:rPr lang="en-GB" sz="1400" dirty="0" smtClean="0"/>
              <a:t>TASC to find the shoe with the best grip.</a:t>
            </a:r>
            <a:endParaRPr lang="en-GB" sz="1400" dirty="0"/>
          </a:p>
        </p:txBody>
      </p:sp>
      <p:sp>
        <p:nvSpPr>
          <p:cNvPr id="26" name="TextBox 25"/>
          <p:cNvSpPr txBox="1"/>
          <p:nvPr/>
        </p:nvSpPr>
        <p:spPr>
          <a:xfrm>
            <a:off x="4182177" y="1839090"/>
            <a:ext cx="709826" cy="323165"/>
          </a:xfrm>
          <a:prstGeom prst="rect">
            <a:avLst/>
          </a:prstGeom>
          <a:solidFill>
            <a:srgbClr val="FFFF66"/>
          </a:solidFill>
          <a:ln w="38100">
            <a:solidFill>
              <a:srgbClr val="FFC000"/>
            </a:solidFill>
          </a:ln>
        </p:spPr>
        <p:txBody>
          <a:bodyPr wrap="square" rtlCol="0">
            <a:spAutoFit/>
          </a:bodyPr>
          <a:lstStyle/>
          <a:p>
            <a:pPr algn="ctr"/>
            <a:r>
              <a:rPr lang="en-GB" sz="1500" dirty="0" smtClean="0"/>
              <a:t>Year 5</a:t>
            </a:r>
          </a:p>
        </p:txBody>
      </p:sp>
      <p:sp>
        <p:nvSpPr>
          <p:cNvPr id="28" name="Rounded Rectangular Callout 27"/>
          <p:cNvSpPr/>
          <p:nvPr/>
        </p:nvSpPr>
        <p:spPr>
          <a:xfrm>
            <a:off x="5724635" y="1246868"/>
            <a:ext cx="2861877" cy="1685784"/>
          </a:xfrm>
          <a:prstGeom prst="wedgeRoundRectCallout">
            <a:avLst>
              <a:gd name="adj1" fmla="val 71759"/>
              <a:gd name="adj2" fmla="val 26266"/>
              <a:gd name="adj3" fmla="val 16667"/>
            </a:avLst>
          </a:prstGeom>
          <a:solidFill>
            <a:schemeClr val="bg1"/>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dirty="0">
                <a:solidFill>
                  <a:prstClr val="black"/>
                </a:solidFill>
              </a:rPr>
              <a:t>There is evidence of lots of investigative work in a variety of contexts being </a:t>
            </a:r>
            <a:r>
              <a:rPr lang="en-GB" dirty="0" smtClean="0">
                <a:solidFill>
                  <a:prstClr val="black"/>
                </a:solidFill>
              </a:rPr>
              <a:t>completed. </a:t>
            </a:r>
          </a:p>
          <a:p>
            <a:pPr lvl="0" algn="r"/>
            <a:r>
              <a:rPr lang="en-GB" sz="1400" i="1" dirty="0" smtClean="0">
                <a:solidFill>
                  <a:prstClr val="black"/>
                </a:solidFill>
              </a:rPr>
              <a:t>Work scrutiny Year 1</a:t>
            </a:r>
            <a:endParaRPr lang="en-GB" sz="1400" dirty="0">
              <a:solidFill>
                <a:prstClr val="black"/>
              </a:solidFill>
            </a:endParaRPr>
          </a:p>
        </p:txBody>
      </p:sp>
    </p:spTree>
    <p:extLst>
      <p:ext uri="{BB962C8B-B14F-4D97-AF65-F5344CB8AC3E}">
        <p14:creationId xmlns:p14="http://schemas.microsoft.com/office/powerpoint/2010/main" val="301822042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9615" y="217096"/>
            <a:ext cx="10515600" cy="296057"/>
          </a:xfrm>
        </p:spPr>
        <p:txBody>
          <a:bodyPr>
            <a:normAutofit fontScale="90000"/>
          </a:bodyPr>
          <a:lstStyle/>
          <a:p>
            <a:endParaRPr lang="en-GB" sz="1600" dirty="0"/>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15276" b="9447"/>
          <a:stretch/>
        </p:blipFill>
        <p:spPr>
          <a:xfrm>
            <a:off x="8097754" y="125449"/>
            <a:ext cx="3914981" cy="3138256"/>
          </a:xfrm>
          <a:prstGeom prst="rect">
            <a:avLst/>
          </a:prstGeom>
          <a:ln w="38100">
            <a:solidFill>
              <a:srgbClr val="FFC000"/>
            </a:solidFill>
          </a:ln>
        </p:spPr>
      </p:pic>
      <p:pic>
        <p:nvPicPr>
          <p:cNvPr id="6" name="Picture 5"/>
          <p:cNvPicPr>
            <a:picLocks noChangeAspect="1"/>
          </p:cNvPicPr>
          <p:nvPr/>
        </p:nvPicPr>
        <p:blipFill rotWithShape="1">
          <a:blip r:embed="rId3" cstate="print">
            <a:extLst>
              <a:ext uri="{28A0092B-C50C-407E-A947-70E740481C1C}">
                <a14:useLocalDpi xmlns:a14="http://schemas.microsoft.com/office/drawing/2010/main" val="0"/>
              </a:ext>
            </a:extLst>
          </a:blip>
          <a:srcRect l="1860" t="15325" r="6036" b="3333"/>
          <a:stretch/>
        </p:blipFill>
        <p:spPr>
          <a:xfrm rot="16200000">
            <a:off x="3639663" y="904983"/>
            <a:ext cx="4204806" cy="2785143"/>
          </a:xfrm>
          <a:prstGeom prst="rect">
            <a:avLst/>
          </a:prstGeom>
          <a:ln w="38100">
            <a:solidFill>
              <a:srgbClr val="FFC000"/>
            </a:solidFill>
          </a:ln>
        </p:spPr>
      </p:pic>
      <p:sp>
        <p:nvSpPr>
          <p:cNvPr id="7" name="Rounded Rectangular Callout 6"/>
          <p:cNvSpPr/>
          <p:nvPr/>
        </p:nvSpPr>
        <p:spPr>
          <a:xfrm>
            <a:off x="1579143" y="62088"/>
            <a:ext cx="2533227" cy="1963969"/>
          </a:xfrm>
          <a:prstGeom prst="wedgeRoundRectCallout">
            <a:avLst>
              <a:gd name="adj1" fmla="val 60393"/>
              <a:gd name="adj2" fmla="val 77304"/>
              <a:gd name="adj3" fmla="val 16667"/>
            </a:avLst>
          </a:prstGeom>
          <a:solidFill>
            <a:schemeClr val="bg1"/>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dirty="0" smtClean="0">
                <a:solidFill>
                  <a:prstClr val="black"/>
                </a:solidFill>
              </a:rPr>
              <a:t>Try using more real life contexts within your lessons</a:t>
            </a:r>
          </a:p>
          <a:p>
            <a:pPr lvl="0" algn="r"/>
            <a:r>
              <a:rPr lang="en-GB" sz="1400" i="1" dirty="0" smtClean="0">
                <a:solidFill>
                  <a:prstClr val="black"/>
                </a:solidFill>
              </a:rPr>
              <a:t>Work scrutiny Year 5</a:t>
            </a:r>
          </a:p>
          <a:p>
            <a:pPr lvl="0"/>
            <a:r>
              <a:rPr lang="en-GB" sz="1400" dirty="0" smtClean="0">
                <a:solidFill>
                  <a:prstClr val="black"/>
                </a:solidFill>
              </a:rPr>
              <a:t>Work shows how </a:t>
            </a:r>
            <a:r>
              <a:rPr lang="en-GB" sz="1400" dirty="0">
                <a:solidFill>
                  <a:prstClr val="black"/>
                </a:solidFill>
              </a:rPr>
              <a:t>t</a:t>
            </a:r>
            <a:r>
              <a:rPr lang="en-GB" sz="1400" dirty="0" smtClean="0">
                <a:solidFill>
                  <a:prstClr val="black"/>
                </a:solidFill>
              </a:rPr>
              <a:t>eacher </a:t>
            </a:r>
            <a:r>
              <a:rPr lang="en-GB" sz="1400" dirty="0">
                <a:solidFill>
                  <a:prstClr val="black"/>
                </a:solidFill>
              </a:rPr>
              <a:t>responded to </a:t>
            </a:r>
            <a:r>
              <a:rPr lang="en-GB" sz="1400" dirty="0" smtClean="0">
                <a:solidFill>
                  <a:prstClr val="black"/>
                </a:solidFill>
              </a:rPr>
              <a:t>feedback to set lesson in a real life context:</a:t>
            </a:r>
            <a:endParaRPr lang="en-GB" sz="1400" dirty="0">
              <a:solidFill>
                <a:prstClr val="black"/>
              </a:solidFill>
            </a:endParaRPr>
          </a:p>
          <a:p>
            <a:pPr lvl="0" algn="r"/>
            <a:endParaRPr lang="en-GB" sz="1400" dirty="0">
              <a:solidFill>
                <a:prstClr val="black"/>
              </a:solidFill>
            </a:endParaRPr>
          </a:p>
        </p:txBody>
      </p:sp>
      <p:sp>
        <p:nvSpPr>
          <p:cNvPr id="8" name="TextBox 7"/>
          <p:cNvSpPr txBox="1"/>
          <p:nvPr/>
        </p:nvSpPr>
        <p:spPr>
          <a:xfrm>
            <a:off x="6352352" y="288933"/>
            <a:ext cx="709826" cy="323165"/>
          </a:xfrm>
          <a:prstGeom prst="rect">
            <a:avLst/>
          </a:prstGeom>
          <a:solidFill>
            <a:srgbClr val="FFFF66"/>
          </a:solidFill>
          <a:ln w="38100">
            <a:solidFill>
              <a:srgbClr val="FFC000"/>
            </a:solidFill>
          </a:ln>
        </p:spPr>
        <p:txBody>
          <a:bodyPr wrap="square" rtlCol="0">
            <a:spAutoFit/>
          </a:bodyPr>
          <a:lstStyle/>
          <a:p>
            <a:pPr algn="ctr"/>
            <a:r>
              <a:rPr lang="en-GB" sz="1500" dirty="0" smtClean="0"/>
              <a:t>Year 5</a:t>
            </a:r>
          </a:p>
        </p:txBody>
      </p:sp>
      <p:sp>
        <p:nvSpPr>
          <p:cNvPr id="9" name="TextBox 8"/>
          <p:cNvSpPr txBox="1"/>
          <p:nvPr/>
        </p:nvSpPr>
        <p:spPr>
          <a:xfrm>
            <a:off x="11191145" y="2697535"/>
            <a:ext cx="709826" cy="323165"/>
          </a:xfrm>
          <a:prstGeom prst="rect">
            <a:avLst/>
          </a:prstGeom>
          <a:solidFill>
            <a:srgbClr val="FFFF66"/>
          </a:solidFill>
          <a:ln w="38100">
            <a:solidFill>
              <a:srgbClr val="FFC000"/>
            </a:solidFill>
          </a:ln>
        </p:spPr>
        <p:txBody>
          <a:bodyPr wrap="square" rtlCol="0">
            <a:spAutoFit/>
          </a:bodyPr>
          <a:lstStyle/>
          <a:p>
            <a:pPr algn="ctr"/>
            <a:r>
              <a:rPr lang="en-GB" sz="1500" dirty="0" smtClean="0"/>
              <a:t>Year 2</a:t>
            </a:r>
          </a:p>
        </p:txBody>
      </p:sp>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405458" y="2799030"/>
            <a:ext cx="4232886" cy="3167601"/>
          </a:xfrm>
          <a:prstGeom prst="rect">
            <a:avLst/>
          </a:prstGeom>
          <a:ln w="38100">
            <a:solidFill>
              <a:srgbClr val="FFC000"/>
            </a:solidFill>
          </a:ln>
        </p:spPr>
      </p:pic>
      <p:sp>
        <p:nvSpPr>
          <p:cNvPr id="18" name="Rounded Rectangular Callout 17"/>
          <p:cNvSpPr/>
          <p:nvPr/>
        </p:nvSpPr>
        <p:spPr>
          <a:xfrm>
            <a:off x="3406551" y="4634718"/>
            <a:ext cx="3850783" cy="1491219"/>
          </a:xfrm>
          <a:prstGeom prst="wedgeRoundRectCallout">
            <a:avLst>
              <a:gd name="adj1" fmla="val -58641"/>
              <a:gd name="adj2" fmla="val 73603"/>
              <a:gd name="adj3" fmla="val 16667"/>
            </a:avLst>
          </a:prstGeom>
          <a:solidFill>
            <a:schemeClr val="bg1"/>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dirty="0" smtClean="0">
                <a:solidFill>
                  <a:prstClr val="black"/>
                </a:solidFill>
              </a:rPr>
              <a:t>lesson included </a:t>
            </a:r>
            <a:r>
              <a:rPr lang="en-GB" dirty="0">
                <a:solidFill>
                  <a:prstClr val="black"/>
                </a:solidFill>
              </a:rPr>
              <a:t>opportunities for children to make observations, explore resources, </a:t>
            </a:r>
            <a:r>
              <a:rPr lang="en-GB" dirty="0" smtClean="0">
                <a:solidFill>
                  <a:prstClr val="black"/>
                </a:solidFill>
              </a:rPr>
              <a:t>discuss their findings as </a:t>
            </a:r>
            <a:r>
              <a:rPr lang="en-GB" dirty="0">
                <a:solidFill>
                  <a:prstClr val="black"/>
                </a:solidFill>
              </a:rPr>
              <a:t>well as complete a TASC. </a:t>
            </a:r>
            <a:endParaRPr lang="en-GB" dirty="0" smtClean="0">
              <a:solidFill>
                <a:prstClr val="black"/>
              </a:solidFill>
            </a:endParaRPr>
          </a:p>
          <a:p>
            <a:pPr lvl="0" algn="r"/>
            <a:r>
              <a:rPr lang="en-GB" dirty="0" smtClean="0">
                <a:solidFill>
                  <a:prstClr val="black"/>
                </a:solidFill>
              </a:rPr>
              <a:t> </a:t>
            </a:r>
            <a:r>
              <a:rPr lang="en-GB" sz="1400" i="1" dirty="0" smtClean="0">
                <a:solidFill>
                  <a:prstClr val="black"/>
                </a:solidFill>
              </a:rPr>
              <a:t>Lesson observation Year 5</a:t>
            </a:r>
            <a:endParaRPr lang="en-GB" sz="1400" dirty="0">
              <a:solidFill>
                <a:prstClr val="black"/>
              </a:solidFill>
            </a:endParaRPr>
          </a:p>
        </p:txBody>
      </p:sp>
      <p:sp>
        <p:nvSpPr>
          <p:cNvPr id="19" name="TextBox 18"/>
          <p:cNvSpPr txBox="1"/>
          <p:nvPr/>
        </p:nvSpPr>
        <p:spPr>
          <a:xfrm>
            <a:off x="242667" y="2412353"/>
            <a:ext cx="709826" cy="323165"/>
          </a:xfrm>
          <a:prstGeom prst="rect">
            <a:avLst/>
          </a:prstGeom>
          <a:solidFill>
            <a:srgbClr val="FFFF66"/>
          </a:solidFill>
          <a:ln w="38100">
            <a:solidFill>
              <a:srgbClr val="FFC000"/>
            </a:solidFill>
          </a:ln>
        </p:spPr>
        <p:txBody>
          <a:bodyPr wrap="square" rtlCol="0">
            <a:spAutoFit/>
          </a:bodyPr>
          <a:lstStyle/>
          <a:p>
            <a:pPr algn="ctr"/>
            <a:r>
              <a:rPr lang="en-GB" sz="1500" dirty="0" smtClean="0"/>
              <a:t>Year 4</a:t>
            </a:r>
          </a:p>
        </p:txBody>
      </p:sp>
      <p:sp>
        <p:nvSpPr>
          <p:cNvPr id="20" name="TextBox 19"/>
          <p:cNvSpPr txBox="1"/>
          <p:nvPr/>
        </p:nvSpPr>
        <p:spPr>
          <a:xfrm>
            <a:off x="6907433" y="3617102"/>
            <a:ext cx="1834804" cy="523220"/>
          </a:xfrm>
          <a:prstGeom prst="rect">
            <a:avLst/>
          </a:prstGeom>
          <a:solidFill>
            <a:schemeClr val="bg1"/>
          </a:solidFill>
          <a:ln w="38100">
            <a:solidFill>
              <a:srgbClr val="FFC000"/>
            </a:solidFill>
          </a:ln>
        </p:spPr>
        <p:txBody>
          <a:bodyPr wrap="square" rtlCol="0">
            <a:spAutoFit/>
          </a:bodyPr>
          <a:lstStyle/>
          <a:p>
            <a:r>
              <a:rPr lang="en-GB" sz="1400" dirty="0" smtClean="0"/>
              <a:t>Learning about changes as we age.</a:t>
            </a:r>
            <a:endParaRPr lang="en-GB" sz="1400" dirty="0"/>
          </a:p>
        </p:txBody>
      </p:sp>
      <p:sp>
        <p:nvSpPr>
          <p:cNvPr id="21" name="TextBox 20"/>
          <p:cNvSpPr txBox="1"/>
          <p:nvPr/>
        </p:nvSpPr>
        <p:spPr>
          <a:xfrm>
            <a:off x="9518956" y="2728590"/>
            <a:ext cx="1495542" cy="738664"/>
          </a:xfrm>
          <a:prstGeom prst="rect">
            <a:avLst/>
          </a:prstGeom>
          <a:solidFill>
            <a:schemeClr val="bg1"/>
          </a:solidFill>
          <a:ln w="38100">
            <a:solidFill>
              <a:srgbClr val="FFC000"/>
            </a:solidFill>
          </a:ln>
        </p:spPr>
        <p:txBody>
          <a:bodyPr wrap="square" rtlCol="0">
            <a:spAutoFit/>
          </a:bodyPr>
          <a:lstStyle/>
          <a:p>
            <a:r>
              <a:rPr lang="en-GB" sz="1400" dirty="0" smtClean="0"/>
              <a:t>Becoming an ‘estate agent’ for a minibeast</a:t>
            </a:r>
            <a:r>
              <a:rPr lang="en-GB" sz="1400" dirty="0"/>
              <a:t>.</a:t>
            </a:r>
          </a:p>
        </p:txBody>
      </p:sp>
      <p:sp>
        <p:nvSpPr>
          <p:cNvPr id="22" name="Rounded Rectangular Callout 21"/>
          <p:cNvSpPr/>
          <p:nvPr/>
        </p:nvSpPr>
        <p:spPr>
          <a:xfrm>
            <a:off x="7979580" y="4317642"/>
            <a:ext cx="3850783" cy="1491219"/>
          </a:xfrm>
          <a:prstGeom prst="wedgeRoundRectCallout">
            <a:avLst>
              <a:gd name="adj1" fmla="val 41822"/>
              <a:gd name="adj2" fmla="val -117901"/>
              <a:gd name="adj3" fmla="val 16667"/>
            </a:avLst>
          </a:prstGeom>
          <a:solidFill>
            <a:schemeClr val="bg1"/>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dirty="0" smtClean="0">
                <a:solidFill>
                  <a:prstClr val="black"/>
                </a:solidFill>
              </a:rPr>
              <a:t>Plan in opportunities to use the outdoor environment effectively. </a:t>
            </a:r>
          </a:p>
          <a:p>
            <a:pPr lvl="0" algn="r"/>
            <a:r>
              <a:rPr lang="en-GB" dirty="0" smtClean="0">
                <a:solidFill>
                  <a:prstClr val="black"/>
                </a:solidFill>
              </a:rPr>
              <a:t> </a:t>
            </a:r>
            <a:r>
              <a:rPr lang="en-GB" sz="1400" i="1" dirty="0" smtClean="0">
                <a:solidFill>
                  <a:prstClr val="black"/>
                </a:solidFill>
              </a:rPr>
              <a:t>Planning scrutiny Year 2</a:t>
            </a:r>
          </a:p>
          <a:p>
            <a:pPr lvl="0"/>
            <a:r>
              <a:rPr lang="en-GB" sz="1400" dirty="0" smtClean="0">
                <a:solidFill>
                  <a:prstClr val="black"/>
                </a:solidFill>
              </a:rPr>
              <a:t>Activity shows how the teacher responded to feedback with creative and contextual learning</a:t>
            </a:r>
            <a:endParaRPr lang="en-GB" sz="1400" dirty="0">
              <a:solidFill>
                <a:prstClr val="black"/>
              </a:solidFill>
            </a:endParaRPr>
          </a:p>
        </p:txBody>
      </p:sp>
      <p:sp>
        <p:nvSpPr>
          <p:cNvPr id="24" name="TextBox 23"/>
          <p:cNvSpPr txBox="1"/>
          <p:nvPr/>
        </p:nvSpPr>
        <p:spPr>
          <a:xfrm>
            <a:off x="2175509" y="3503642"/>
            <a:ext cx="1340497" cy="954107"/>
          </a:xfrm>
          <a:prstGeom prst="rect">
            <a:avLst/>
          </a:prstGeom>
          <a:solidFill>
            <a:schemeClr val="bg1"/>
          </a:solidFill>
          <a:ln w="38100">
            <a:solidFill>
              <a:srgbClr val="FFC000"/>
            </a:solidFill>
          </a:ln>
        </p:spPr>
        <p:txBody>
          <a:bodyPr wrap="square" rtlCol="0">
            <a:spAutoFit/>
          </a:bodyPr>
          <a:lstStyle/>
          <a:p>
            <a:r>
              <a:rPr lang="en-GB" sz="1400" dirty="0" smtClean="0"/>
              <a:t>Identifying how sounds are made through vibration.</a:t>
            </a:r>
            <a:endParaRPr lang="en-GB" sz="1400" dirty="0"/>
          </a:p>
        </p:txBody>
      </p:sp>
    </p:spTree>
    <p:extLst>
      <p:ext uri="{BB962C8B-B14F-4D97-AF65-F5344CB8AC3E}">
        <p14:creationId xmlns:p14="http://schemas.microsoft.com/office/powerpoint/2010/main" val="194785547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03615" y="69991"/>
            <a:ext cx="10515600" cy="590799"/>
          </a:xfrm>
        </p:spPr>
        <p:txBody>
          <a:bodyPr>
            <a:noAutofit/>
          </a:bodyPr>
          <a:lstStyle/>
          <a:p>
            <a:r>
              <a:rPr lang="en-GB" sz="1600" b="1" dirty="0" smtClean="0"/>
              <a:t> </a:t>
            </a:r>
            <a:r>
              <a:rPr lang="en-GB" sz="1600" b="1" dirty="0"/>
              <a:t>Staff continue to have opportunities for CPD within science that increases their skills, knowledge and understanding.</a:t>
            </a:r>
          </a:p>
        </p:txBody>
      </p:sp>
      <p:pic>
        <p:nvPicPr>
          <p:cNvPr id="4" name="Content Placeholder 3"/>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tretch/>
        </p:blipFill>
        <p:spPr>
          <a:xfrm>
            <a:off x="262038" y="1400278"/>
            <a:ext cx="3175462" cy="2373284"/>
          </a:xfrm>
          <a:ln w="38100">
            <a:solidFill>
              <a:srgbClr val="FFC000"/>
            </a:solidFill>
          </a:ln>
        </p:spPr>
      </p:pic>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l="26346" t="3354" r="29754" b="38263"/>
          <a:stretch/>
        </p:blipFill>
        <p:spPr>
          <a:xfrm>
            <a:off x="1175480" y="2879253"/>
            <a:ext cx="2746171" cy="2754099"/>
          </a:xfrm>
          <a:prstGeom prst="rect">
            <a:avLst/>
          </a:prstGeom>
          <a:ln w="38100">
            <a:solidFill>
              <a:srgbClr val="FFC000"/>
            </a:solidFill>
          </a:ln>
        </p:spPr>
      </p:pic>
      <p:pic>
        <p:nvPicPr>
          <p:cNvPr id="3" name="Picture 2"/>
          <p:cNvPicPr>
            <a:picLocks noChangeAspect="1"/>
          </p:cNvPicPr>
          <p:nvPr/>
        </p:nvPicPr>
        <p:blipFill rotWithShape="1">
          <a:blip r:embed="rId4" cstate="print">
            <a:extLst>
              <a:ext uri="{28A0092B-C50C-407E-A947-70E740481C1C}">
                <a14:useLocalDpi xmlns:a14="http://schemas.microsoft.com/office/drawing/2010/main" val="0"/>
              </a:ext>
            </a:extLst>
          </a:blip>
          <a:srcRect t="6542" r="10457" b="6330"/>
          <a:stretch/>
        </p:blipFill>
        <p:spPr>
          <a:xfrm rot="16200000">
            <a:off x="3029279" y="3849263"/>
            <a:ext cx="3211918" cy="2343959"/>
          </a:xfrm>
          <a:prstGeom prst="rect">
            <a:avLst/>
          </a:prstGeom>
          <a:ln w="38100">
            <a:solidFill>
              <a:srgbClr val="FFC000"/>
            </a:solidFill>
          </a:ln>
        </p:spPr>
      </p:pic>
      <p:sp>
        <p:nvSpPr>
          <p:cNvPr id="6" name="Oval Callout 5"/>
          <p:cNvSpPr/>
          <p:nvPr/>
        </p:nvSpPr>
        <p:spPr>
          <a:xfrm>
            <a:off x="3921651" y="1010627"/>
            <a:ext cx="3446948" cy="1868626"/>
          </a:xfrm>
          <a:prstGeom prst="wedgeEllipseCallout">
            <a:avLst>
              <a:gd name="adj1" fmla="val -77828"/>
              <a:gd name="adj2" fmla="val 20881"/>
            </a:avLst>
          </a:prstGeom>
          <a:solidFill>
            <a:schemeClr val="bg1"/>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solidFill>
                  <a:schemeClr val="tx1"/>
                </a:solidFill>
              </a:rPr>
              <a:t>I was shown a great way of teaching materials in context during a workshop at the ASE conference. I then planned the investigation with my class and it was a great success.</a:t>
            </a:r>
          </a:p>
          <a:p>
            <a:pPr algn="r"/>
            <a:r>
              <a:rPr lang="en-GB" sz="1400" i="1" dirty="0" smtClean="0">
                <a:solidFill>
                  <a:schemeClr val="tx1"/>
                </a:solidFill>
              </a:rPr>
              <a:t>Year 2 teacher</a:t>
            </a:r>
            <a:endParaRPr lang="en-GB" sz="1400" i="1" dirty="0">
              <a:solidFill>
                <a:schemeClr val="tx1"/>
              </a:solidFill>
            </a:endParaRPr>
          </a:p>
        </p:txBody>
      </p:sp>
      <p:sp>
        <p:nvSpPr>
          <p:cNvPr id="7" name="TextBox 6"/>
          <p:cNvSpPr txBox="1"/>
          <p:nvPr/>
        </p:nvSpPr>
        <p:spPr>
          <a:xfrm>
            <a:off x="422383" y="5554486"/>
            <a:ext cx="1834804" cy="523220"/>
          </a:xfrm>
          <a:prstGeom prst="rect">
            <a:avLst/>
          </a:prstGeom>
          <a:solidFill>
            <a:schemeClr val="bg1"/>
          </a:solidFill>
          <a:ln w="38100">
            <a:solidFill>
              <a:srgbClr val="FFC000"/>
            </a:solidFill>
          </a:ln>
        </p:spPr>
        <p:txBody>
          <a:bodyPr wrap="square" rtlCol="0">
            <a:spAutoFit/>
          </a:bodyPr>
          <a:lstStyle/>
          <a:p>
            <a:r>
              <a:rPr lang="en-GB" sz="1400" dirty="0" smtClean="0"/>
              <a:t>Investigating the best material for a tea bag</a:t>
            </a:r>
            <a:endParaRPr lang="en-GB" sz="1400" dirty="0"/>
          </a:p>
        </p:txBody>
      </p:sp>
      <p:graphicFrame>
        <p:nvGraphicFramePr>
          <p:cNvPr id="9" name="Content Placeholder 4"/>
          <p:cNvGraphicFramePr>
            <a:graphicFrameLocks/>
          </p:cNvGraphicFramePr>
          <p:nvPr>
            <p:extLst>
              <p:ext uri="{D42A27DB-BD31-4B8C-83A1-F6EECF244321}">
                <p14:modId xmlns:p14="http://schemas.microsoft.com/office/powerpoint/2010/main" val="3099498909"/>
              </p:ext>
            </p:extLst>
          </p:nvPr>
        </p:nvGraphicFramePr>
        <p:xfrm>
          <a:off x="8510955" y="528588"/>
          <a:ext cx="3587794" cy="2560320"/>
        </p:xfrm>
        <a:graphic>
          <a:graphicData uri="http://schemas.openxmlformats.org/drawingml/2006/table">
            <a:tbl>
              <a:tblPr firstRow="1" bandRow="1">
                <a:tableStyleId>{21E4AEA4-8DFA-4A89-87EB-49C32662AFE0}</a:tableStyleId>
              </a:tblPr>
              <a:tblGrid>
                <a:gridCol w="1708182"/>
                <a:gridCol w="799785"/>
                <a:gridCol w="1079827"/>
              </a:tblGrid>
              <a:tr h="486832">
                <a:tc>
                  <a:txBody>
                    <a:bodyPr/>
                    <a:lstStyle/>
                    <a:p>
                      <a:r>
                        <a:rPr lang="en-GB" sz="1200" dirty="0" smtClean="0"/>
                        <a:t>CPD opportunities</a:t>
                      </a:r>
                      <a:r>
                        <a:rPr lang="en-GB" sz="1200" baseline="0" dirty="0" smtClean="0"/>
                        <a:t> </a:t>
                      </a:r>
                    </a:p>
                    <a:p>
                      <a:r>
                        <a:rPr lang="en-GB" sz="1200" baseline="0" dirty="0" smtClean="0"/>
                        <a:t>in a year</a:t>
                      </a:r>
                      <a:endParaRPr lang="en-GB" sz="1200" dirty="0" smtClean="0"/>
                    </a:p>
                    <a:p>
                      <a:r>
                        <a:rPr lang="en-GB" sz="1200" dirty="0" smtClean="0"/>
                        <a:t>Year group</a:t>
                      </a:r>
                      <a:endParaRPr lang="en-GB" sz="1200" dirty="0"/>
                    </a:p>
                  </a:txBody>
                  <a:tcPr/>
                </a:tc>
                <a:tc>
                  <a:txBody>
                    <a:bodyPr/>
                    <a:lstStyle/>
                    <a:p>
                      <a:r>
                        <a:rPr lang="en-GB" sz="1200" dirty="0" smtClean="0"/>
                        <a:t>CPD</a:t>
                      </a:r>
                      <a:r>
                        <a:rPr lang="en-GB" sz="1200" baseline="0" dirty="0" smtClean="0"/>
                        <a:t> in house</a:t>
                      </a:r>
                      <a:endParaRPr lang="en-GB" sz="1200" dirty="0"/>
                    </a:p>
                  </a:txBody>
                  <a:tcPr/>
                </a:tc>
                <a:tc>
                  <a:txBody>
                    <a:bodyPr/>
                    <a:lstStyle/>
                    <a:p>
                      <a:r>
                        <a:rPr lang="en-GB" sz="1200" baseline="0" dirty="0" smtClean="0"/>
                        <a:t>External CPD</a:t>
                      </a:r>
                      <a:endParaRPr lang="en-GB" sz="1200" dirty="0"/>
                    </a:p>
                  </a:txBody>
                  <a:tcPr/>
                </a:tc>
              </a:tr>
              <a:tr h="208642">
                <a:tc>
                  <a:txBody>
                    <a:bodyPr/>
                    <a:lstStyle/>
                    <a:p>
                      <a:r>
                        <a:rPr lang="en-GB" sz="1200" dirty="0" smtClean="0"/>
                        <a:t>Year R</a:t>
                      </a:r>
                      <a:endParaRPr lang="en-GB" sz="1200" dirty="0"/>
                    </a:p>
                  </a:txBody>
                  <a:tcPr/>
                </a:tc>
                <a:tc>
                  <a:txBody>
                    <a:bodyPr/>
                    <a:lstStyle/>
                    <a:p>
                      <a:r>
                        <a:rPr lang="en-GB" sz="1200" dirty="0" smtClean="0"/>
                        <a:t>7</a:t>
                      </a:r>
                      <a:endParaRPr lang="en-GB" sz="1200" dirty="0"/>
                    </a:p>
                  </a:txBody>
                  <a:tcPr/>
                </a:tc>
                <a:tc>
                  <a:txBody>
                    <a:bodyPr/>
                    <a:lstStyle/>
                    <a:p>
                      <a:r>
                        <a:rPr lang="en-GB" sz="1200" dirty="0" smtClean="0"/>
                        <a:t>1</a:t>
                      </a:r>
                      <a:endParaRPr lang="en-GB" sz="1200" dirty="0"/>
                    </a:p>
                  </a:txBody>
                  <a:tcPr/>
                </a:tc>
              </a:tr>
              <a:tr h="208642">
                <a:tc>
                  <a:txBody>
                    <a:bodyPr/>
                    <a:lstStyle/>
                    <a:p>
                      <a:r>
                        <a:rPr lang="en-GB" sz="1200" dirty="0" smtClean="0"/>
                        <a:t>Year 1</a:t>
                      </a:r>
                      <a:endParaRPr lang="en-GB" sz="1200" dirty="0"/>
                    </a:p>
                  </a:txBody>
                  <a:tcPr/>
                </a:tc>
                <a:tc>
                  <a:txBody>
                    <a:bodyPr/>
                    <a:lstStyle/>
                    <a:p>
                      <a:r>
                        <a:rPr lang="en-GB" sz="1200" dirty="0" smtClean="0"/>
                        <a:t>6</a:t>
                      </a:r>
                      <a:endParaRPr lang="en-GB" sz="1200" dirty="0"/>
                    </a:p>
                  </a:txBody>
                  <a:tcPr/>
                </a:tc>
                <a:tc>
                  <a:txBody>
                    <a:bodyPr/>
                    <a:lstStyle/>
                    <a:p>
                      <a:r>
                        <a:rPr lang="en-GB" sz="1200" dirty="0" smtClean="0"/>
                        <a:t>1</a:t>
                      </a:r>
                      <a:endParaRPr lang="en-GB" sz="1200" dirty="0"/>
                    </a:p>
                  </a:txBody>
                  <a:tcPr/>
                </a:tc>
              </a:tr>
              <a:tr h="208642">
                <a:tc>
                  <a:txBody>
                    <a:bodyPr/>
                    <a:lstStyle/>
                    <a:p>
                      <a:r>
                        <a:rPr lang="en-GB" sz="1200" dirty="0" smtClean="0"/>
                        <a:t>Year 2</a:t>
                      </a:r>
                      <a:endParaRPr lang="en-GB" sz="1200" dirty="0"/>
                    </a:p>
                  </a:txBody>
                  <a:tcPr/>
                </a:tc>
                <a:tc>
                  <a:txBody>
                    <a:bodyPr/>
                    <a:lstStyle/>
                    <a:p>
                      <a:r>
                        <a:rPr lang="en-GB" sz="1200" dirty="0" smtClean="0"/>
                        <a:t>7</a:t>
                      </a:r>
                      <a:endParaRPr lang="en-GB" sz="1200" dirty="0"/>
                    </a:p>
                  </a:txBody>
                  <a:tcPr/>
                </a:tc>
                <a:tc>
                  <a:txBody>
                    <a:bodyPr/>
                    <a:lstStyle/>
                    <a:p>
                      <a:r>
                        <a:rPr lang="en-GB" sz="1200" dirty="0" smtClean="0"/>
                        <a:t>2</a:t>
                      </a:r>
                      <a:endParaRPr lang="en-GB" sz="1200" dirty="0"/>
                    </a:p>
                  </a:txBody>
                  <a:tcPr/>
                </a:tc>
              </a:tr>
              <a:tr h="208642">
                <a:tc>
                  <a:txBody>
                    <a:bodyPr/>
                    <a:lstStyle/>
                    <a:p>
                      <a:r>
                        <a:rPr lang="en-GB" sz="1200" dirty="0" smtClean="0"/>
                        <a:t>Year 3</a:t>
                      </a:r>
                      <a:endParaRPr lang="en-GB" sz="1200" dirty="0"/>
                    </a:p>
                  </a:txBody>
                  <a:tcPr/>
                </a:tc>
                <a:tc>
                  <a:txBody>
                    <a:bodyPr/>
                    <a:lstStyle/>
                    <a:p>
                      <a:r>
                        <a:rPr lang="en-GB" sz="1200" dirty="0" smtClean="0"/>
                        <a:t>3</a:t>
                      </a:r>
                      <a:endParaRPr lang="en-GB" sz="1200" dirty="0"/>
                    </a:p>
                  </a:txBody>
                  <a:tcPr/>
                </a:tc>
                <a:tc>
                  <a:txBody>
                    <a:bodyPr/>
                    <a:lstStyle/>
                    <a:p>
                      <a:r>
                        <a:rPr lang="en-GB" sz="1200" dirty="0" smtClean="0"/>
                        <a:t>4</a:t>
                      </a:r>
                      <a:endParaRPr lang="en-GB" sz="1200" dirty="0"/>
                    </a:p>
                  </a:txBody>
                  <a:tcPr/>
                </a:tc>
              </a:tr>
              <a:tr h="208642">
                <a:tc>
                  <a:txBody>
                    <a:bodyPr/>
                    <a:lstStyle/>
                    <a:p>
                      <a:r>
                        <a:rPr lang="en-GB" sz="1200" dirty="0" smtClean="0"/>
                        <a:t>Year 4</a:t>
                      </a:r>
                      <a:endParaRPr lang="en-GB" sz="1200" dirty="0"/>
                    </a:p>
                  </a:txBody>
                  <a:tcPr/>
                </a:tc>
                <a:tc>
                  <a:txBody>
                    <a:bodyPr/>
                    <a:lstStyle/>
                    <a:p>
                      <a:r>
                        <a:rPr lang="en-GB" sz="1200" dirty="0" smtClean="0"/>
                        <a:t>9</a:t>
                      </a:r>
                      <a:endParaRPr lang="en-GB" sz="1200" dirty="0"/>
                    </a:p>
                  </a:txBody>
                  <a:tcPr/>
                </a:tc>
                <a:tc>
                  <a:txBody>
                    <a:bodyPr/>
                    <a:lstStyle/>
                    <a:p>
                      <a:r>
                        <a:rPr lang="en-GB" sz="1200" dirty="0" smtClean="0"/>
                        <a:t>1</a:t>
                      </a:r>
                      <a:endParaRPr lang="en-GB" sz="1200" dirty="0"/>
                    </a:p>
                  </a:txBody>
                  <a:tcPr/>
                </a:tc>
              </a:tr>
              <a:tr h="208642">
                <a:tc>
                  <a:txBody>
                    <a:bodyPr/>
                    <a:lstStyle/>
                    <a:p>
                      <a:r>
                        <a:rPr lang="en-GB" sz="1200" dirty="0" smtClean="0"/>
                        <a:t>Year 5</a:t>
                      </a:r>
                      <a:endParaRPr lang="en-GB" sz="1200" dirty="0"/>
                    </a:p>
                  </a:txBody>
                  <a:tcPr/>
                </a:tc>
                <a:tc>
                  <a:txBody>
                    <a:bodyPr/>
                    <a:lstStyle/>
                    <a:p>
                      <a:r>
                        <a:rPr lang="en-GB" sz="1200" dirty="0" smtClean="0"/>
                        <a:t>6</a:t>
                      </a:r>
                      <a:endParaRPr lang="en-GB" sz="1200" dirty="0"/>
                    </a:p>
                  </a:txBody>
                  <a:tcPr/>
                </a:tc>
                <a:tc>
                  <a:txBody>
                    <a:bodyPr/>
                    <a:lstStyle/>
                    <a:p>
                      <a:r>
                        <a:rPr lang="en-GB" sz="1200" dirty="0" smtClean="0"/>
                        <a:t>1</a:t>
                      </a:r>
                      <a:endParaRPr lang="en-GB" sz="1200" dirty="0"/>
                    </a:p>
                  </a:txBody>
                  <a:tcPr/>
                </a:tc>
              </a:tr>
              <a:tr h="208642">
                <a:tc>
                  <a:txBody>
                    <a:bodyPr/>
                    <a:lstStyle/>
                    <a:p>
                      <a:r>
                        <a:rPr lang="en-GB" sz="1200" dirty="0" smtClean="0"/>
                        <a:t>Year 6</a:t>
                      </a:r>
                      <a:endParaRPr lang="en-GB" sz="1200" dirty="0"/>
                    </a:p>
                  </a:txBody>
                  <a:tcPr/>
                </a:tc>
                <a:tc>
                  <a:txBody>
                    <a:bodyPr/>
                    <a:lstStyle/>
                    <a:p>
                      <a:r>
                        <a:rPr lang="en-GB" sz="1200" dirty="0" smtClean="0"/>
                        <a:t>7</a:t>
                      </a:r>
                      <a:endParaRPr lang="en-GB" sz="1200" dirty="0"/>
                    </a:p>
                  </a:txBody>
                  <a:tcPr/>
                </a:tc>
                <a:tc>
                  <a:txBody>
                    <a:bodyPr/>
                    <a:lstStyle/>
                    <a:p>
                      <a:r>
                        <a:rPr lang="en-GB" sz="1200" dirty="0" smtClean="0"/>
                        <a:t>2</a:t>
                      </a:r>
                      <a:endParaRPr lang="en-GB" sz="1200" dirty="0"/>
                    </a:p>
                  </a:txBody>
                  <a:tcPr/>
                </a:tc>
              </a:tr>
            </a:tbl>
          </a:graphicData>
        </a:graphic>
      </p:graphicFrame>
      <p:sp>
        <p:nvSpPr>
          <p:cNvPr id="10" name="Oval Callout 9"/>
          <p:cNvSpPr/>
          <p:nvPr/>
        </p:nvSpPr>
        <p:spPr>
          <a:xfrm>
            <a:off x="6285367" y="3088907"/>
            <a:ext cx="2488596" cy="1026698"/>
          </a:xfrm>
          <a:prstGeom prst="wedgeEllipseCallout">
            <a:avLst>
              <a:gd name="adj1" fmla="val 70670"/>
              <a:gd name="adj2" fmla="val 33397"/>
            </a:avLst>
          </a:prstGeom>
          <a:solidFill>
            <a:schemeClr val="bg1"/>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solidFill>
                  <a:schemeClr val="tx1"/>
                </a:solidFill>
              </a:rPr>
              <a:t>I felt well supported in science during my first year.</a:t>
            </a:r>
          </a:p>
          <a:p>
            <a:pPr algn="r"/>
            <a:r>
              <a:rPr lang="en-GB" sz="1400" i="1" dirty="0" smtClean="0">
                <a:solidFill>
                  <a:schemeClr val="tx1"/>
                </a:solidFill>
              </a:rPr>
              <a:t>NQT</a:t>
            </a:r>
            <a:endParaRPr lang="en-GB" sz="1400" i="1" dirty="0">
              <a:solidFill>
                <a:schemeClr val="tx1"/>
              </a:solidFill>
            </a:endParaRPr>
          </a:p>
        </p:txBody>
      </p:sp>
      <p:sp>
        <p:nvSpPr>
          <p:cNvPr id="11" name="Oval Callout 10"/>
          <p:cNvSpPr/>
          <p:nvPr/>
        </p:nvSpPr>
        <p:spPr>
          <a:xfrm>
            <a:off x="6379247" y="4329721"/>
            <a:ext cx="2753807" cy="1017088"/>
          </a:xfrm>
          <a:prstGeom prst="wedgeEllipseCallout">
            <a:avLst>
              <a:gd name="adj1" fmla="val 63889"/>
              <a:gd name="adj2" fmla="val 34277"/>
            </a:avLst>
          </a:prstGeom>
          <a:solidFill>
            <a:schemeClr val="bg1"/>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solidFill>
                  <a:schemeClr val="tx1"/>
                </a:solidFill>
              </a:rPr>
              <a:t>We were very well prepared to deliver our science week activities </a:t>
            </a:r>
          </a:p>
          <a:p>
            <a:pPr algn="r"/>
            <a:r>
              <a:rPr lang="en-GB" sz="1400" i="1" dirty="0" smtClean="0">
                <a:solidFill>
                  <a:schemeClr val="tx1"/>
                </a:solidFill>
              </a:rPr>
              <a:t>Class teachers</a:t>
            </a:r>
            <a:endParaRPr lang="en-GB" sz="1400" i="1" dirty="0">
              <a:solidFill>
                <a:schemeClr val="tx1"/>
              </a:solidFill>
            </a:endParaRPr>
          </a:p>
        </p:txBody>
      </p:sp>
      <p:sp>
        <p:nvSpPr>
          <p:cNvPr id="12" name="Oval Callout 11"/>
          <p:cNvSpPr/>
          <p:nvPr/>
        </p:nvSpPr>
        <p:spPr>
          <a:xfrm>
            <a:off x="6603248" y="5526528"/>
            <a:ext cx="2583254" cy="1052601"/>
          </a:xfrm>
          <a:prstGeom prst="wedgeEllipseCallout">
            <a:avLst>
              <a:gd name="adj1" fmla="val 69261"/>
              <a:gd name="adj2" fmla="val 26807"/>
            </a:avLst>
          </a:prstGeom>
          <a:solidFill>
            <a:schemeClr val="bg1"/>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solidFill>
                  <a:schemeClr val="tx1"/>
                </a:solidFill>
              </a:rPr>
              <a:t>Watching the science coordinator teach gave me lots of ideas</a:t>
            </a:r>
          </a:p>
          <a:p>
            <a:pPr algn="r"/>
            <a:r>
              <a:rPr lang="en-GB" sz="1400" i="1" dirty="0" smtClean="0">
                <a:solidFill>
                  <a:schemeClr val="tx1"/>
                </a:solidFill>
              </a:rPr>
              <a:t>Year 1 teacher</a:t>
            </a:r>
            <a:endParaRPr lang="en-GB" sz="1400" i="1" dirty="0">
              <a:solidFill>
                <a:schemeClr val="tx1"/>
              </a:solidFill>
            </a:endParaRPr>
          </a:p>
        </p:txBody>
      </p:sp>
      <p:sp>
        <p:nvSpPr>
          <p:cNvPr id="13" name="Oval Callout 12"/>
          <p:cNvSpPr/>
          <p:nvPr/>
        </p:nvSpPr>
        <p:spPr>
          <a:xfrm>
            <a:off x="9641718" y="3726177"/>
            <a:ext cx="2161076" cy="1056838"/>
          </a:xfrm>
          <a:prstGeom prst="wedgeEllipseCallout">
            <a:avLst>
              <a:gd name="adj1" fmla="val -67211"/>
              <a:gd name="adj2" fmla="val 29568"/>
            </a:avLst>
          </a:prstGeom>
          <a:solidFill>
            <a:schemeClr val="bg1"/>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solidFill>
                  <a:schemeClr val="tx1"/>
                </a:solidFill>
              </a:rPr>
              <a:t>Feedback is always helpful and constructive</a:t>
            </a:r>
          </a:p>
          <a:p>
            <a:pPr algn="r"/>
            <a:r>
              <a:rPr lang="en-GB" sz="1400" i="1" dirty="0" smtClean="0">
                <a:solidFill>
                  <a:schemeClr val="tx1"/>
                </a:solidFill>
              </a:rPr>
              <a:t>Year 5 teacher</a:t>
            </a:r>
            <a:endParaRPr lang="en-GB" sz="1400" i="1" dirty="0">
              <a:solidFill>
                <a:schemeClr val="tx1"/>
              </a:solidFill>
            </a:endParaRPr>
          </a:p>
        </p:txBody>
      </p:sp>
      <p:sp>
        <p:nvSpPr>
          <p:cNvPr id="14" name="Oval Callout 13"/>
          <p:cNvSpPr/>
          <p:nvPr/>
        </p:nvSpPr>
        <p:spPr>
          <a:xfrm>
            <a:off x="10007639" y="5008098"/>
            <a:ext cx="2091109" cy="1493116"/>
          </a:xfrm>
          <a:prstGeom prst="wedgeEllipseCallout">
            <a:avLst>
              <a:gd name="adj1" fmla="val -75787"/>
              <a:gd name="adj2" fmla="val 15596"/>
            </a:avLst>
          </a:prstGeom>
          <a:solidFill>
            <a:schemeClr val="bg1"/>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solidFill>
                  <a:schemeClr val="tx1"/>
                </a:solidFill>
              </a:rPr>
              <a:t>TASC training showed me how to teach lessons in context</a:t>
            </a:r>
          </a:p>
          <a:p>
            <a:pPr algn="r"/>
            <a:r>
              <a:rPr lang="en-GB" sz="1400" i="1" dirty="0" smtClean="0">
                <a:solidFill>
                  <a:schemeClr val="tx1"/>
                </a:solidFill>
              </a:rPr>
              <a:t>Year 6 teacher</a:t>
            </a:r>
            <a:endParaRPr lang="en-GB" sz="1400" i="1" dirty="0">
              <a:solidFill>
                <a:schemeClr val="tx1"/>
              </a:solidFill>
            </a:endParaRPr>
          </a:p>
        </p:txBody>
      </p:sp>
    </p:spTree>
    <p:extLst>
      <p:ext uri="{BB962C8B-B14F-4D97-AF65-F5344CB8AC3E}">
        <p14:creationId xmlns:p14="http://schemas.microsoft.com/office/powerpoint/2010/main" val="31235529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9355" y="-63148"/>
            <a:ext cx="10515600" cy="930073"/>
          </a:xfrm>
        </p:spPr>
        <p:txBody>
          <a:bodyPr>
            <a:normAutofit/>
          </a:bodyPr>
          <a:lstStyle/>
          <a:p>
            <a:r>
              <a:rPr lang="en-GB" sz="1600" b="1" dirty="0" smtClean="0"/>
              <a:t> </a:t>
            </a:r>
            <a:r>
              <a:rPr lang="en-GB" sz="1600" b="1" dirty="0"/>
              <a:t>There is a range of teaching and learning approaches for Science.</a:t>
            </a:r>
          </a:p>
        </p:txBody>
      </p:sp>
      <p:sp>
        <p:nvSpPr>
          <p:cNvPr id="14" name="Content Placeholder 13"/>
          <p:cNvSpPr>
            <a:spLocks noGrp="1"/>
          </p:cNvSpPr>
          <p:nvPr>
            <p:ph idx="1"/>
          </p:nvPr>
        </p:nvSpPr>
        <p:spPr/>
        <p:txBody>
          <a:bodyPr/>
          <a:lstStyle/>
          <a:p>
            <a:r>
              <a:rPr lang="en-GB" dirty="0" smtClean="0"/>
              <a:t>Concept map</a:t>
            </a:r>
          </a:p>
          <a:p>
            <a:r>
              <a:rPr lang="en-GB" dirty="0" smtClean="0"/>
              <a:t>Planning </a:t>
            </a:r>
          </a:p>
          <a:p>
            <a:r>
              <a:rPr lang="en-GB" dirty="0" smtClean="0"/>
              <a:t>Outdoor learning</a:t>
            </a:r>
            <a:endParaRPr lang="en-GB" dirty="0"/>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4505" t="7149" b="4466"/>
          <a:stretch/>
        </p:blipFill>
        <p:spPr>
          <a:xfrm rot="5400000">
            <a:off x="2018399" y="2249767"/>
            <a:ext cx="5046457" cy="3503054"/>
          </a:xfrm>
          <a:prstGeom prst="rect">
            <a:avLst/>
          </a:prstGeom>
          <a:ln w="38100">
            <a:solidFill>
              <a:srgbClr val="FFC000"/>
            </a:solidFill>
          </a:ln>
        </p:spPr>
      </p:pic>
      <p:sp>
        <p:nvSpPr>
          <p:cNvPr id="9" name="TextBox 8"/>
          <p:cNvSpPr txBox="1"/>
          <p:nvPr/>
        </p:nvSpPr>
        <p:spPr>
          <a:xfrm>
            <a:off x="5032017" y="1545822"/>
            <a:ext cx="810421" cy="338554"/>
          </a:xfrm>
          <a:prstGeom prst="rect">
            <a:avLst/>
          </a:prstGeom>
          <a:solidFill>
            <a:srgbClr val="FFFF66"/>
          </a:solidFill>
          <a:ln w="38100">
            <a:solidFill>
              <a:srgbClr val="FFC000"/>
            </a:solidFill>
          </a:ln>
        </p:spPr>
        <p:txBody>
          <a:bodyPr wrap="square" rtlCol="0">
            <a:spAutoFit/>
          </a:bodyPr>
          <a:lstStyle/>
          <a:p>
            <a:pPr algn="ctr"/>
            <a:r>
              <a:rPr lang="en-GB" sz="1600" dirty="0" smtClean="0"/>
              <a:t>Year </a:t>
            </a:r>
            <a:r>
              <a:rPr lang="en-GB" sz="1600" dirty="0"/>
              <a:t>3</a:t>
            </a:r>
            <a:endParaRPr lang="en-GB" sz="1600" dirty="0" smtClean="0"/>
          </a:p>
        </p:txBody>
      </p:sp>
      <p:sp>
        <p:nvSpPr>
          <p:cNvPr id="10" name="TextBox 9"/>
          <p:cNvSpPr txBox="1"/>
          <p:nvPr/>
        </p:nvSpPr>
        <p:spPr>
          <a:xfrm>
            <a:off x="3305711" y="886816"/>
            <a:ext cx="1379721" cy="307777"/>
          </a:xfrm>
          <a:prstGeom prst="rect">
            <a:avLst/>
          </a:prstGeom>
          <a:solidFill>
            <a:schemeClr val="bg1"/>
          </a:solidFill>
          <a:ln w="38100">
            <a:solidFill>
              <a:srgbClr val="FFC000"/>
            </a:solidFill>
          </a:ln>
        </p:spPr>
        <p:txBody>
          <a:bodyPr wrap="square" rtlCol="0">
            <a:spAutoFit/>
          </a:bodyPr>
          <a:lstStyle/>
          <a:p>
            <a:pPr algn="ctr"/>
            <a:r>
              <a:rPr lang="en-GB" sz="1400" b="1" dirty="0" smtClean="0"/>
              <a:t>Concept maps</a:t>
            </a:r>
            <a:endParaRPr lang="en-GB" sz="1400" b="1" dirty="0"/>
          </a:p>
        </p:txBody>
      </p:sp>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l="3413" t="4057" r="4051" b="3496"/>
          <a:stretch/>
        </p:blipFill>
        <p:spPr>
          <a:xfrm rot="5400000">
            <a:off x="-322847" y="1241698"/>
            <a:ext cx="3444133" cy="2580589"/>
          </a:xfrm>
          <a:prstGeom prst="rect">
            <a:avLst/>
          </a:prstGeom>
          <a:ln w="38100">
            <a:solidFill>
              <a:srgbClr val="FFC000"/>
            </a:solidFill>
          </a:ln>
        </p:spPr>
      </p:pic>
      <p:sp>
        <p:nvSpPr>
          <p:cNvPr id="12" name="TextBox 11"/>
          <p:cNvSpPr txBox="1"/>
          <p:nvPr/>
        </p:nvSpPr>
        <p:spPr>
          <a:xfrm>
            <a:off x="1900884" y="2035047"/>
            <a:ext cx="810421" cy="338554"/>
          </a:xfrm>
          <a:prstGeom prst="rect">
            <a:avLst/>
          </a:prstGeom>
          <a:solidFill>
            <a:srgbClr val="FFFF66"/>
          </a:solidFill>
          <a:ln w="38100">
            <a:solidFill>
              <a:srgbClr val="FFC000"/>
            </a:solidFill>
          </a:ln>
        </p:spPr>
        <p:txBody>
          <a:bodyPr wrap="square" rtlCol="0">
            <a:spAutoFit/>
          </a:bodyPr>
          <a:lstStyle/>
          <a:p>
            <a:pPr algn="ctr"/>
            <a:r>
              <a:rPr lang="en-GB" sz="1600" dirty="0" smtClean="0"/>
              <a:t>Year 1</a:t>
            </a:r>
          </a:p>
        </p:txBody>
      </p:sp>
      <p:sp>
        <p:nvSpPr>
          <p:cNvPr id="15" name="TextBox 14"/>
          <p:cNvSpPr txBox="1"/>
          <p:nvPr/>
        </p:nvSpPr>
        <p:spPr>
          <a:xfrm>
            <a:off x="787343" y="4197059"/>
            <a:ext cx="1379721" cy="738664"/>
          </a:xfrm>
          <a:prstGeom prst="rect">
            <a:avLst/>
          </a:prstGeom>
          <a:solidFill>
            <a:schemeClr val="bg1"/>
          </a:solidFill>
          <a:ln w="38100">
            <a:solidFill>
              <a:srgbClr val="FFC000"/>
            </a:solidFill>
          </a:ln>
        </p:spPr>
        <p:txBody>
          <a:bodyPr wrap="square" rtlCol="0">
            <a:spAutoFit/>
          </a:bodyPr>
          <a:lstStyle/>
          <a:p>
            <a:pPr algn="ctr"/>
            <a:r>
              <a:rPr lang="en-GB" sz="1400" dirty="0" smtClean="0"/>
              <a:t>Concept map is developed by the class.</a:t>
            </a:r>
            <a:endParaRPr lang="en-GB" sz="1400" dirty="0"/>
          </a:p>
        </p:txBody>
      </p:sp>
      <p:pic>
        <p:nvPicPr>
          <p:cNvPr id="8" name="Picture 7"/>
          <p:cNvPicPr>
            <a:picLocks noChangeAspect="1"/>
          </p:cNvPicPr>
          <p:nvPr/>
        </p:nvPicPr>
        <p:blipFill rotWithShape="1">
          <a:blip r:embed="rId4" cstate="print">
            <a:extLst>
              <a:ext uri="{28A0092B-C50C-407E-A947-70E740481C1C}">
                <a14:useLocalDpi xmlns:a14="http://schemas.microsoft.com/office/drawing/2010/main" val="0"/>
              </a:ext>
            </a:extLst>
          </a:blip>
          <a:srcRect l="16449" t="17644" r="12547" b="6899"/>
          <a:stretch/>
        </p:blipFill>
        <p:spPr>
          <a:xfrm>
            <a:off x="7848182" y="126725"/>
            <a:ext cx="3812346" cy="3038622"/>
          </a:xfrm>
          <a:prstGeom prst="rect">
            <a:avLst/>
          </a:prstGeom>
          <a:ln w="38100">
            <a:solidFill>
              <a:srgbClr val="FFC000"/>
            </a:solidFill>
          </a:ln>
        </p:spPr>
      </p:pic>
      <p:sp>
        <p:nvSpPr>
          <p:cNvPr id="16" name="TextBox 15"/>
          <p:cNvSpPr txBox="1"/>
          <p:nvPr/>
        </p:nvSpPr>
        <p:spPr>
          <a:xfrm>
            <a:off x="1465761" y="4940316"/>
            <a:ext cx="1379721" cy="954107"/>
          </a:xfrm>
          <a:prstGeom prst="rect">
            <a:avLst/>
          </a:prstGeom>
          <a:solidFill>
            <a:schemeClr val="bg1"/>
          </a:solidFill>
          <a:ln w="38100">
            <a:solidFill>
              <a:srgbClr val="FFC000"/>
            </a:solidFill>
          </a:ln>
        </p:spPr>
        <p:txBody>
          <a:bodyPr wrap="square" rtlCol="0">
            <a:spAutoFit/>
          </a:bodyPr>
          <a:lstStyle/>
          <a:p>
            <a:pPr algn="ctr"/>
            <a:r>
              <a:rPr lang="en-GB" sz="1400" dirty="0" smtClean="0"/>
              <a:t>Then by the children with increasingly less support.</a:t>
            </a:r>
            <a:endParaRPr lang="en-GB" sz="1400" dirty="0"/>
          </a:p>
        </p:txBody>
      </p:sp>
      <p:sp>
        <p:nvSpPr>
          <p:cNvPr id="17" name="TextBox 16"/>
          <p:cNvSpPr txBox="1"/>
          <p:nvPr/>
        </p:nvSpPr>
        <p:spPr>
          <a:xfrm>
            <a:off x="6380808" y="656036"/>
            <a:ext cx="1379721" cy="307777"/>
          </a:xfrm>
          <a:prstGeom prst="rect">
            <a:avLst/>
          </a:prstGeom>
          <a:solidFill>
            <a:schemeClr val="bg1"/>
          </a:solidFill>
          <a:ln w="38100">
            <a:solidFill>
              <a:srgbClr val="FFC000"/>
            </a:solidFill>
          </a:ln>
        </p:spPr>
        <p:txBody>
          <a:bodyPr wrap="square" rtlCol="0">
            <a:spAutoFit/>
          </a:bodyPr>
          <a:lstStyle/>
          <a:p>
            <a:pPr algn="ctr"/>
            <a:r>
              <a:rPr lang="en-GB" sz="1400" b="1" dirty="0" smtClean="0"/>
              <a:t>Field trips</a:t>
            </a:r>
            <a:endParaRPr lang="en-GB" sz="1400" b="1" dirty="0"/>
          </a:p>
        </p:txBody>
      </p:sp>
      <p:sp>
        <p:nvSpPr>
          <p:cNvPr id="18" name="TextBox 17"/>
          <p:cNvSpPr txBox="1"/>
          <p:nvPr/>
        </p:nvSpPr>
        <p:spPr>
          <a:xfrm>
            <a:off x="9054668" y="2684602"/>
            <a:ext cx="1763387" cy="738664"/>
          </a:xfrm>
          <a:prstGeom prst="rect">
            <a:avLst/>
          </a:prstGeom>
          <a:solidFill>
            <a:schemeClr val="bg1"/>
          </a:solidFill>
          <a:ln w="38100">
            <a:solidFill>
              <a:srgbClr val="FFC000"/>
            </a:solidFill>
          </a:ln>
        </p:spPr>
        <p:txBody>
          <a:bodyPr wrap="square" rtlCol="0">
            <a:spAutoFit/>
          </a:bodyPr>
          <a:lstStyle/>
          <a:p>
            <a:pPr algn="ctr"/>
            <a:r>
              <a:rPr lang="en-GB" sz="1400" dirty="0" smtClean="0"/>
              <a:t>Becoming scientists at the Grammar school Science Fair</a:t>
            </a:r>
            <a:endParaRPr lang="en-GB" sz="1400" dirty="0"/>
          </a:p>
        </p:txBody>
      </p:sp>
      <p:sp>
        <p:nvSpPr>
          <p:cNvPr id="19" name="TextBox 18"/>
          <p:cNvSpPr txBox="1"/>
          <p:nvPr/>
        </p:nvSpPr>
        <p:spPr>
          <a:xfrm>
            <a:off x="10631918" y="1347170"/>
            <a:ext cx="1018784" cy="338554"/>
          </a:xfrm>
          <a:prstGeom prst="rect">
            <a:avLst/>
          </a:prstGeom>
          <a:solidFill>
            <a:srgbClr val="FFFF66"/>
          </a:solidFill>
          <a:ln w="38100">
            <a:solidFill>
              <a:srgbClr val="FFC000"/>
            </a:solidFill>
          </a:ln>
        </p:spPr>
        <p:txBody>
          <a:bodyPr wrap="square" rtlCol="0">
            <a:spAutoFit/>
          </a:bodyPr>
          <a:lstStyle/>
          <a:p>
            <a:pPr algn="ctr"/>
            <a:r>
              <a:rPr lang="en-GB" sz="1600" dirty="0" smtClean="0"/>
              <a:t>Years 5/6</a:t>
            </a:r>
          </a:p>
        </p:txBody>
      </p:sp>
      <p:pic>
        <p:nvPicPr>
          <p:cNvPr id="20" name="Picture 1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6512237" y="3773055"/>
            <a:ext cx="3144236" cy="2769964"/>
          </a:xfrm>
          <a:prstGeom prst="rect">
            <a:avLst/>
          </a:prstGeom>
          <a:ln w="38100">
            <a:solidFill>
              <a:srgbClr val="FFC000"/>
            </a:solidFill>
          </a:ln>
        </p:spPr>
      </p:pic>
      <p:sp>
        <p:nvSpPr>
          <p:cNvPr id="21" name="TextBox 20"/>
          <p:cNvSpPr txBox="1"/>
          <p:nvPr/>
        </p:nvSpPr>
        <p:spPr>
          <a:xfrm>
            <a:off x="9754355" y="3770826"/>
            <a:ext cx="1379721" cy="523220"/>
          </a:xfrm>
          <a:prstGeom prst="rect">
            <a:avLst/>
          </a:prstGeom>
          <a:solidFill>
            <a:schemeClr val="bg1"/>
          </a:solidFill>
          <a:ln w="38100">
            <a:solidFill>
              <a:srgbClr val="FFC000"/>
            </a:solidFill>
          </a:ln>
        </p:spPr>
        <p:txBody>
          <a:bodyPr wrap="square" rtlCol="0">
            <a:spAutoFit/>
          </a:bodyPr>
          <a:lstStyle/>
          <a:p>
            <a:pPr algn="ctr"/>
            <a:r>
              <a:rPr lang="en-GB" sz="1400" b="1" dirty="0" smtClean="0"/>
              <a:t>Using the school grounds</a:t>
            </a:r>
            <a:endParaRPr lang="en-GB" sz="1400" b="1" dirty="0"/>
          </a:p>
        </p:txBody>
      </p:sp>
      <p:sp>
        <p:nvSpPr>
          <p:cNvPr id="22" name="TextBox 21"/>
          <p:cNvSpPr txBox="1"/>
          <p:nvPr/>
        </p:nvSpPr>
        <p:spPr>
          <a:xfrm>
            <a:off x="7099029" y="3715254"/>
            <a:ext cx="810421" cy="338554"/>
          </a:xfrm>
          <a:prstGeom prst="rect">
            <a:avLst/>
          </a:prstGeom>
          <a:solidFill>
            <a:srgbClr val="FFFF66"/>
          </a:solidFill>
          <a:ln w="38100">
            <a:solidFill>
              <a:srgbClr val="FFC000"/>
            </a:solidFill>
          </a:ln>
        </p:spPr>
        <p:txBody>
          <a:bodyPr wrap="square" rtlCol="0">
            <a:spAutoFit/>
          </a:bodyPr>
          <a:lstStyle/>
          <a:p>
            <a:pPr algn="ctr"/>
            <a:r>
              <a:rPr lang="en-GB" sz="1600" dirty="0" smtClean="0"/>
              <a:t>Year 2</a:t>
            </a:r>
          </a:p>
        </p:txBody>
      </p:sp>
      <p:sp>
        <p:nvSpPr>
          <p:cNvPr id="23" name="Rounded Rectangular Callout 22"/>
          <p:cNvSpPr/>
          <p:nvPr/>
        </p:nvSpPr>
        <p:spPr>
          <a:xfrm>
            <a:off x="10045521" y="4572506"/>
            <a:ext cx="1931315" cy="1119956"/>
          </a:xfrm>
          <a:prstGeom prst="wedgeRoundRectCallout">
            <a:avLst>
              <a:gd name="adj1" fmla="val -85718"/>
              <a:gd name="adj2" fmla="val -67702"/>
              <a:gd name="adj3" fmla="val 16667"/>
            </a:avLst>
          </a:prstGeom>
          <a:solidFill>
            <a:schemeClr val="bg1"/>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dirty="0" smtClean="0">
                <a:solidFill>
                  <a:prstClr val="black"/>
                </a:solidFill>
              </a:rPr>
              <a:t>I can’t believe my seeds grew into these lettuces!</a:t>
            </a:r>
          </a:p>
        </p:txBody>
      </p:sp>
    </p:spTree>
    <p:extLst>
      <p:ext uri="{BB962C8B-B14F-4D97-AF65-F5344CB8AC3E}">
        <p14:creationId xmlns:p14="http://schemas.microsoft.com/office/powerpoint/2010/main" val="334936071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t="8768" r="4407" b="3602"/>
          <a:stretch/>
        </p:blipFill>
        <p:spPr>
          <a:xfrm rot="16200000">
            <a:off x="-458084" y="1198253"/>
            <a:ext cx="3748762" cy="2577373"/>
          </a:xfrm>
          <a:prstGeom prst="rect">
            <a:avLst/>
          </a:prstGeom>
          <a:ln w="38100">
            <a:solidFill>
              <a:srgbClr val="FFC000"/>
            </a:solidFill>
          </a:ln>
        </p:spPr>
      </p:pic>
      <p:sp>
        <p:nvSpPr>
          <p:cNvPr id="2" name="Title 1"/>
          <p:cNvSpPr>
            <a:spLocks noGrp="1"/>
          </p:cNvSpPr>
          <p:nvPr>
            <p:ph type="title"/>
          </p:nvPr>
        </p:nvSpPr>
        <p:spPr>
          <a:xfrm>
            <a:off x="273268" y="141168"/>
            <a:ext cx="10515600" cy="394530"/>
          </a:xfrm>
        </p:spPr>
        <p:txBody>
          <a:bodyPr>
            <a:normAutofit/>
          </a:bodyPr>
          <a:lstStyle/>
          <a:p>
            <a:endParaRPr lang="en-GB" sz="1600" dirty="0"/>
          </a:p>
        </p:txBody>
      </p:sp>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l="-860" t="-572" r="8597" b="12034"/>
          <a:stretch/>
        </p:blipFill>
        <p:spPr>
          <a:xfrm>
            <a:off x="102892" y="4530597"/>
            <a:ext cx="3019865" cy="2173459"/>
          </a:xfrm>
          <a:prstGeom prst="rect">
            <a:avLst/>
          </a:prstGeom>
          <a:ln w="38100">
            <a:solidFill>
              <a:srgbClr val="FFC000"/>
            </a:solidFill>
          </a:ln>
        </p:spPr>
      </p:pic>
      <p:sp>
        <p:nvSpPr>
          <p:cNvPr id="4" name="TextBox 3"/>
          <p:cNvSpPr txBox="1"/>
          <p:nvPr/>
        </p:nvSpPr>
        <p:spPr>
          <a:xfrm>
            <a:off x="273268" y="4361320"/>
            <a:ext cx="810421" cy="338554"/>
          </a:xfrm>
          <a:prstGeom prst="rect">
            <a:avLst/>
          </a:prstGeom>
          <a:solidFill>
            <a:srgbClr val="FFFF66"/>
          </a:solidFill>
          <a:ln w="38100">
            <a:solidFill>
              <a:srgbClr val="FFC000"/>
            </a:solidFill>
          </a:ln>
        </p:spPr>
        <p:txBody>
          <a:bodyPr wrap="square" rtlCol="0">
            <a:spAutoFit/>
          </a:bodyPr>
          <a:lstStyle/>
          <a:p>
            <a:pPr algn="ctr"/>
            <a:r>
              <a:rPr lang="en-GB" sz="1600" dirty="0" smtClean="0"/>
              <a:t>Year </a:t>
            </a:r>
            <a:r>
              <a:rPr lang="en-GB" sz="1600" dirty="0"/>
              <a:t>2</a:t>
            </a:r>
            <a:endParaRPr lang="en-GB" sz="1600" dirty="0" smtClean="0"/>
          </a:p>
        </p:txBody>
      </p:sp>
      <p:sp>
        <p:nvSpPr>
          <p:cNvPr id="5" name="TextBox 4"/>
          <p:cNvSpPr txBox="1"/>
          <p:nvPr/>
        </p:nvSpPr>
        <p:spPr>
          <a:xfrm>
            <a:off x="2377847" y="1621360"/>
            <a:ext cx="1331100" cy="1077218"/>
          </a:xfrm>
          <a:prstGeom prst="rect">
            <a:avLst/>
          </a:prstGeom>
          <a:solidFill>
            <a:schemeClr val="bg1"/>
          </a:solidFill>
          <a:ln w="38100">
            <a:solidFill>
              <a:srgbClr val="FFC000"/>
            </a:solidFill>
          </a:ln>
        </p:spPr>
        <p:txBody>
          <a:bodyPr wrap="square" rtlCol="0">
            <a:spAutoFit/>
          </a:bodyPr>
          <a:lstStyle/>
          <a:p>
            <a:pPr algn="ctr"/>
            <a:r>
              <a:rPr lang="en-GB" sz="1600" dirty="0" smtClean="0"/>
              <a:t>Which paper towels should the school buy?</a:t>
            </a:r>
            <a:endParaRPr lang="en-GB" sz="1600" dirty="0"/>
          </a:p>
        </p:txBody>
      </p:sp>
      <p:sp>
        <p:nvSpPr>
          <p:cNvPr id="6" name="Rounded Rectangular Callout 5"/>
          <p:cNvSpPr/>
          <p:nvPr/>
        </p:nvSpPr>
        <p:spPr>
          <a:xfrm>
            <a:off x="3438362" y="4172755"/>
            <a:ext cx="1249247" cy="1823427"/>
          </a:xfrm>
          <a:prstGeom prst="wedgeRoundRectCallout">
            <a:avLst>
              <a:gd name="adj1" fmla="val -106029"/>
              <a:gd name="adj2" fmla="val 22245"/>
              <a:gd name="adj3" fmla="val 16667"/>
            </a:avLst>
          </a:prstGeom>
          <a:solidFill>
            <a:schemeClr val="bg1"/>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1400" dirty="0" smtClean="0">
                <a:solidFill>
                  <a:prstClr val="black"/>
                </a:solidFill>
              </a:rPr>
              <a:t>I think the blue one because it absorbed the most water.</a:t>
            </a:r>
          </a:p>
          <a:p>
            <a:pPr lvl="0" algn="ctr"/>
            <a:endParaRPr lang="en-GB" sz="1400" i="1" dirty="0">
              <a:solidFill>
                <a:prstClr val="black"/>
              </a:solidFill>
            </a:endParaRPr>
          </a:p>
          <a:p>
            <a:pPr lvl="0" algn="r"/>
            <a:endParaRPr lang="en-GB" sz="1400" dirty="0">
              <a:solidFill>
                <a:prstClr val="black"/>
              </a:solidFill>
            </a:endParaRPr>
          </a:p>
        </p:txBody>
      </p:sp>
      <p:pic>
        <p:nvPicPr>
          <p:cNvPr id="8" name="Picture 7"/>
          <p:cNvPicPr>
            <a:picLocks noChangeAspect="1"/>
          </p:cNvPicPr>
          <p:nvPr/>
        </p:nvPicPr>
        <p:blipFill rotWithShape="1">
          <a:blip r:embed="rId4" cstate="print">
            <a:extLst>
              <a:ext uri="{28A0092B-C50C-407E-A947-70E740481C1C}">
                <a14:useLocalDpi xmlns:a14="http://schemas.microsoft.com/office/drawing/2010/main" val="0"/>
              </a:ext>
            </a:extLst>
          </a:blip>
          <a:srcRect t="7347" b="4978"/>
          <a:stretch/>
        </p:blipFill>
        <p:spPr>
          <a:xfrm rot="16200000">
            <a:off x="7942327" y="1378531"/>
            <a:ext cx="4918944" cy="3234522"/>
          </a:xfrm>
          <a:prstGeom prst="rect">
            <a:avLst/>
          </a:prstGeom>
          <a:ln w="38100">
            <a:solidFill>
              <a:srgbClr val="FFC000"/>
            </a:solidFill>
          </a:ln>
        </p:spPr>
      </p:pic>
      <p:sp>
        <p:nvSpPr>
          <p:cNvPr id="9" name="TextBox 8"/>
          <p:cNvSpPr txBox="1"/>
          <p:nvPr/>
        </p:nvSpPr>
        <p:spPr>
          <a:xfrm>
            <a:off x="8594780" y="739975"/>
            <a:ext cx="810421" cy="338554"/>
          </a:xfrm>
          <a:prstGeom prst="rect">
            <a:avLst/>
          </a:prstGeom>
          <a:solidFill>
            <a:srgbClr val="FFFF66"/>
          </a:solidFill>
          <a:ln w="38100">
            <a:solidFill>
              <a:srgbClr val="FFC000"/>
            </a:solidFill>
          </a:ln>
        </p:spPr>
        <p:txBody>
          <a:bodyPr wrap="square" rtlCol="0">
            <a:spAutoFit/>
          </a:bodyPr>
          <a:lstStyle/>
          <a:p>
            <a:pPr algn="ctr"/>
            <a:r>
              <a:rPr lang="en-GB" sz="1600" dirty="0" smtClean="0"/>
              <a:t>Year 5</a:t>
            </a:r>
          </a:p>
        </p:txBody>
      </p:sp>
      <p:sp>
        <p:nvSpPr>
          <p:cNvPr id="10" name="TextBox 9"/>
          <p:cNvSpPr txBox="1"/>
          <p:nvPr/>
        </p:nvSpPr>
        <p:spPr>
          <a:xfrm>
            <a:off x="9346040" y="5582873"/>
            <a:ext cx="2541563" cy="1077218"/>
          </a:xfrm>
          <a:prstGeom prst="rect">
            <a:avLst/>
          </a:prstGeom>
          <a:solidFill>
            <a:schemeClr val="bg1"/>
          </a:solidFill>
          <a:ln w="38100">
            <a:solidFill>
              <a:srgbClr val="FFC000"/>
            </a:solidFill>
          </a:ln>
        </p:spPr>
        <p:txBody>
          <a:bodyPr wrap="square" rtlCol="0">
            <a:spAutoFit/>
          </a:bodyPr>
          <a:lstStyle/>
          <a:p>
            <a:pPr algn="ctr"/>
            <a:r>
              <a:rPr lang="en-GB" sz="1600" dirty="0" smtClean="0"/>
              <a:t> Examining environmental issues in geography to question different viewpoints in the media.</a:t>
            </a:r>
            <a:endParaRPr lang="en-GB" sz="1600" dirty="0"/>
          </a:p>
        </p:txBody>
      </p:sp>
      <p:pic>
        <p:nvPicPr>
          <p:cNvPr id="11" name="Picture 10"/>
          <p:cNvPicPr>
            <a:picLocks noChangeAspect="1"/>
          </p:cNvPicPr>
          <p:nvPr/>
        </p:nvPicPr>
        <p:blipFill rotWithShape="1">
          <a:blip r:embed="rId5" cstate="print">
            <a:extLst>
              <a:ext uri="{28A0092B-C50C-407E-A947-70E740481C1C}">
                <a14:useLocalDpi xmlns:a14="http://schemas.microsoft.com/office/drawing/2010/main" val="0"/>
              </a:ext>
            </a:extLst>
          </a:blip>
          <a:srcRect l="4959" r="11553"/>
          <a:stretch/>
        </p:blipFill>
        <p:spPr>
          <a:xfrm>
            <a:off x="4542498" y="141169"/>
            <a:ext cx="3622749" cy="2756577"/>
          </a:xfrm>
          <a:prstGeom prst="rect">
            <a:avLst/>
          </a:prstGeom>
          <a:ln w="38100">
            <a:solidFill>
              <a:srgbClr val="FFC000"/>
            </a:solidFill>
          </a:ln>
        </p:spPr>
      </p:pic>
      <p:sp>
        <p:nvSpPr>
          <p:cNvPr id="12" name="TextBox 11"/>
          <p:cNvSpPr txBox="1"/>
          <p:nvPr/>
        </p:nvSpPr>
        <p:spPr>
          <a:xfrm>
            <a:off x="6917713" y="2378954"/>
            <a:ext cx="810421" cy="338554"/>
          </a:xfrm>
          <a:prstGeom prst="rect">
            <a:avLst/>
          </a:prstGeom>
          <a:solidFill>
            <a:srgbClr val="FFFF66"/>
          </a:solidFill>
          <a:ln w="38100">
            <a:solidFill>
              <a:srgbClr val="FFC000"/>
            </a:solidFill>
          </a:ln>
        </p:spPr>
        <p:txBody>
          <a:bodyPr wrap="square" rtlCol="0">
            <a:spAutoFit/>
          </a:bodyPr>
          <a:lstStyle/>
          <a:p>
            <a:pPr algn="ctr"/>
            <a:r>
              <a:rPr lang="en-GB" sz="1600" dirty="0" smtClean="0"/>
              <a:t>Year </a:t>
            </a:r>
            <a:r>
              <a:rPr lang="en-GB" sz="1600" dirty="0"/>
              <a:t>6</a:t>
            </a:r>
            <a:endParaRPr lang="en-GB" sz="1600" dirty="0" smtClean="0"/>
          </a:p>
        </p:txBody>
      </p:sp>
      <p:sp>
        <p:nvSpPr>
          <p:cNvPr id="13" name="TextBox 12"/>
          <p:cNvSpPr txBox="1"/>
          <p:nvPr/>
        </p:nvSpPr>
        <p:spPr>
          <a:xfrm>
            <a:off x="4667513" y="2852962"/>
            <a:ext cx="2518897" cy="830997"/>
          </a:xfrm>
          <a:prstGeom prst="rect">
            <a:avLst/>
          </a:prstGeom>
          <a:solidFill>
            <a:schemeClr val="bg1"/>
          </a:solidFill>
          <a:ln w="38100">
            <a:solidFill>
              <a:srgbClr val="FFC000"/>
            </a:solidFill>
          </a:ln>
        </p:spPr>
        <p:txBody>
          <a:bodyPr wrap="square" rtlCol="0">
            <a:spAutoFit/>
          </a:bodyPr>
          <a:lstStyle/>
          <a:p>
            <a:pPr algn="ctr"/>
            <a:r>
              <a:rPr lang="en-GB" sz="1600" dirty="0" smtClean="0"/>
              <a:t>Where to place the umbrella so people around the pool have shade.</a:t>
            </a:r>
            <a:endParaRPr lang="en-GB" sz="1600" dirty="0"/>
          </a:p>
        </p:txBody>
      </p:sp>
      <p:sp>
        <p:nvSpPr>
          <p:cNvPr id="14" name="TextBox 13"/>
          <p:cNvSpPr txBox="1"/>
          <p:nvPr/>
        </p:nvSpPr>
        <p:spPr>
          <a:xfrm>
            <a:off x="886298" y="150893"/>
            <a:ext cx="1818685" cy="338554"/>
          </a:xfrm>
          <a:prstGeom prst="rect">
            <a:avLst/>
          </a:prstGeom>
          <a:solidFill>
            <a:schemeClr val="bg1"/>
          </a:solidFill>
          <a:ln w="38100">
            <a:solidFill>
              <a:srgbClr val="FFC000"/>
            </a:solidFill>
          </a:ln>
        </p:spPr>
        <p:txBody>
          <a:bodyPr wrap="square" rtlCol="0">
            <a:spAutoFit/>
          </a:bodyPr>
          <a:lstStyle/>
          <a:p>
            <a:pPr algn="ctr"/>
            <a:r>
              <a:rPr lang="en-GB" sz="1600" b="1" dirty="0" smtClean="0"/>
              <a:t>Teaching in context</a:t>
            </a:r>
            <a:endParaRPr lang="en-GB" sz="1600" dirty="0"/>
          </a:p>
        </p:txBody>
      </p:sp>
      <p:sp>
        <p:nvSpPr>
          <p:cNvPr id="15" name="TextBox 14"/>
          <p:cNvSpPr txBox="1"/>
          <p:nvPr/>
        </p:nvSpPr>
        <p:spPr>
          <a:xfrm>
            <a:off x="3655082" y="69501"/>
            <a:ext cx="1331100" cy="584775"/>
          </a:xfrm>
          <a:prstGeom prst="rect">
            <a:avLst/>
          </a:prstGeom>
          <a:solidFill>
            <a:schemeClr val="bg1"/>
          </a:solidFill>
          <a:ln w="38100">
            <a:solidFill>
              <a:srgbClr val="FFC000"/>
            </a:solidFill>
          </a:ln>
        </p:spPr>
        <p:txBody>
          <a:bodyPr wrap="square" rtlCol="0">
            <a:spAutoFit/>
          </a:bodyPr>
          <a:lstStyle/>
          <a:p>
            <a:pPr algn="ctr"/>
            <a:r>
              <a:rPr lang="en-GB" sz="1600" b="1" dirty="0" smtClean="0"/>
              <a:t>Modelling ideas</a:t>
            </a:r>
            <a:endParaRPr lang="en-GB" sz="1600" dirty="0"/>
          </a:p>
        </p:txBody>
      </p:sp>
      <p:sp>
        <p:nvSpPr>
          <p:cNvPr id="16" name="TextBox 15"/>
          <p:cNvSpPr txBox="1"/>
          <p:nvPr/>
        </p:nvSpPr>
        <p:spPr>
          <a:xfrm>
            <a:off x="9201547" y="95609"/>
            <a:ext cx="1952608" cy="584775"/>
          </a:xfrm>
          <a:prstGeom prst="rect">
            <a:avLst/>
          </a:prstGeom>
          <a:solidFill>
            <a:schemeClr val="bg1"/>
          </a:solidFill>
          <a:ln w="38100">
            <a:solidFill>
              <a:srgbClr val="FFC000"/>
            </a:solidFill>
          </a:ln>
        </p:spPr>
        <p:txBody>
          <a:bodyPr wrap="square" rtlCol="0">
            <a:spAutoFit/>
          </a:bodyPr>
          <a:lstStyle/>
          <a:p>
            <a:pPr algn="ctr"/>
            <a:r>
              <a:rPr lang="en-GB" sz="1600" b="1" dirty="0"/>
              <a:t>Cross curricular approaches</a:t>
            </a:r>
            <a:endParaRPr lang="en-GB" sz="1600" dirty="0"/>
          </a:p>
        </p:txBody>
      </p:sp>
      <p:pic>
        <p:nvPicPr>
          <p:cNvPr id="18" name="Picture 17"/>
          <p:cNvPicPr>
            <a:picLocks noChangeAspect="1"/>
          </p:cNvPicPr>
          <p:nvPr/>
        </p:nvPicPr>
        <p:blipFill rotWithShape="1">
          <a:blip r:embed="rId6"/>
          <a:srcRect l="5775" r="8191" b="12836"/>
          <a:stretch/>
        </p:blipFill>
        <p:spPr>
          <a:xfrm>
            <a:off x="4911654" y="3960073"/>
            <a:ext cx="3683126" cy="2743983"/>
          </a:xfrm>
          <a:prstGeom prst="rect">
            <a:avLst/>
          </a:prstGeom>
          <a:ln w="38100">
            <a:solidFill>
              <a:srgbClr val="FFC000"/>
            </a:solidFill>
          </a:ln>
        </p:spPr>
      </p:pic>
      <p:sp>
        <p:nvSpPr>
          <p:cNvPr id="19" name="TextBox 18"/>
          <p:cNvSpPr txBox="1"/>
          <p:nvPr/>
        </p:nvSpPr>
        <p:spPr>
          <a:xfrm>
            <a:off x="7419435" y="3666695"/>
            <a:ext cx="948780" cy="338554"/>
          </a:xfrm>
          <a:prstGeom prst="rect">
            <a:avLst/>
          </a:prstGeom>
          <a:solidFill>
            <a:schemeClr val="bg1"/>
          </a:solidFill>
          <a:ln w="38100">
            <a:solidFill>
              <a:srgbClr val="FFC000"/>
            </a:solidFill>
          </a:ln>
        </p:spPr>
        <p:txBody>
          <a:bodyPr wrap="square" rtlCol="0">
            <a:spAutoFit/>
          </a:bodyPr>
          <a:lstStyle/>
          <a:p>
            <a:pPr algn="ctr"/>
            <a:r>
              <a:rPr lang="en-GB" sz="1600" b="1" dirty="0" smtClean="0"/>
              <a:t>TASC</a:t>
            </a:r>
            <a:endParaRPr lang="en-GB" sz="1600" dirty="0"/>
          </a:p>
        </p:txBody>
      </p:sp>
    </p:spTree>
    <p:extLst>
      <p:ext uri="{BB962C8B-B14F-4D97-AF65-F5344CB8AC3E}">
        <p14:creationId xmlns:p14="http://schemas.microsoft.com/office/powerpoint/2010/main" val="133885919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3452</TotalTime>
  <Words>1454</Words>
  <Application>Microsoft Office PowerPoint</Application>
  <PresentationFormat>Widescreen</PresentationFormat>
  <Paragraphs>257</Paragraphs>
  <Slides>13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Calibri</vt:lpstr>
      <vt:lpstr>Calibri Light</vt:lpstr>
      <vt:lpstr>Comic Sans MS</vt:lpstr>
      <vt:lpstr>Times New Roman</vt:lpstr>
      <vt:lpstr>Office Theme</vt:lpstr>
      <vt:lpstr>Our Lady’s Catholic Primary School</vt:lpstr>
      <vt:lpstr> There is an effective subject leader for science</vt:lpstr>
      <vt:lpstr>There is a clear vision for the teaching and learning of science.</vt:lpstr>
      <vt:lpstr>PowerPoint Presentation</vt:lpstr>
      <vt:lpstr>PowerPoint Presentation</vt:lpstr>
      <vt:lpstr> The current School Development Plan has appropriate and active targets for science.</vt:lpstr>
      <vt:lpstr> There is a shared and demonstrated understanding of the importance and value of science to children’s learning. </vt:lpstr>
      <vt:lpstr>PowerPoint Presentation</vt:lpstr>
      <vt:lpstr> The science coordinator knows about science teaching and learning across the school </vt:lpstr>
      <vt:lpstr>PowerPoint Presentation</vt:lpstr>
      <vt:lpstr> Staff continue to have opportunities for CPD within science that increases their skills, knowledge and understanding.</vt:lpstr>
      <vt:lpstr> There is a range of teaching and learning approaches for Science.</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Our Lady’s Catholic Primary School</dc:title>
  <dc:creator>hspear</dc:creator>
  <cp:lastModifiedBy>Jfoster</cp:lastModifiedBy>
  <cp:revision>168</cp:revision>
  <cp:lastPrinted>2016-05-20T09:39:24Z</cp:lastPrinted>
  <dcterms:created xsi:type="dcterms:W3CDTF">2016-03-10T14:24:17Z</dcterms:created>
  <dcterms:modified xsi:type="dcterms:W3CDTF">2016-05-20T12:29:30Z</dcterms:modified>
</cp:coreProperties>
</file>