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5" r:id="rId3"/>
    <p:sldId id="273" r:id="rId4"/>
    <p:sldId id="266" r:id="rId5"/>
    <p:sldId id="282" r:id="rId6"/>
    <p:sldId id="267" r:id="rId7"/>
    <p:sldId id="277" r:id="rId8"/>
    <p:sldId id="268" r:id="rId9"/>
    <p:sldId id="274" r:id="rId10"/>
    <p:sldId id="269" r:id="rId11"/>
    <p:sldId id="272" r:id="rId12"/>
    <p:sldId id="281" r:id="rId13"/>
  </p:sldIdLst>
  <p:sldSz cx="12192000" cy="6858000"/>
  <p:notesSz cx="6794500" cy="9931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FFFF66"/>
    <a:srgbClr val="CC99FF"/>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29" autoAdjust="0"/>
    <p:restoredTop sz="94660"/>
  </p:normalViewPr>
  <p:slideViewPr>
    <p:cSldViewPr snapToGrid="0">
      <p:cViewPr varScale="1">
        <p:scale>
          <a:sx n="83" d="100"/>
          <a:sy n="83" d="100"/>
        </p:scale>
        <p:origin x="96" y="6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273177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538593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3839969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1509151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2218544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4269236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2585387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3876421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2401441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1250038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1446289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1000">
              <a:srgbClr val="CC99FF"/>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8A66C-4793-469A-ADF7-212D0D0D610D}" type="datetimeFigureOut">
              <a:rPr lang="en-GB" smtClean="0"/>
              <a:t>20/05/2016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B574DD-D678-475E-B0FA-8A59FA14E34C}" type="slidenum">
              <a:rPr lang="en-GB" smtClean="0"/>
              <a:t>‹#›</a:t>
            </a:fld>
            <a:endParaRPr lang="en-GB" dirty="0"/>
          </a:p>
        </p:txBody>
      </p:sp>
    </p:spTree>
    <p:extLst>
      <p:ext uri="{BB962C8B-B14F-4D97-AF65-F5344CB8AC3E}">
        <p14:creationId xmlns:p14="http://schemas.microsoft.com/office/powerpoint/2010/main" val="14047871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 Id="rId9" Type="http://schemas.openxmlformats.org/officeDocument/2006/relationships/image" Target="../media/image36.jpeg"/></Relationships>
</file>

<file path=ppt/slides/_rels/slide7.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37.jpeg"/><Relationship Id="rId1" Type="http://schemas.openxmlformats.org/officeDocument/2006/relationships/slideLayout" Target="../slideLayouts/slideLayout6.xml"/><Relationship Id="rId6" Type="http://schemas.openxmlformats.org/officeDocument/2006/relationships/image" Target="../media/image41.jpeg"/><Relationship Id="rId5" Type="http://schemas.openxmlformats.org/officeDocument/2006/relationships/image" Target="../media/image40.jpeg"/><Relationship Id="rId10" Type="http://schemas.openxmlformats.org/officeDocument/2006/relationships/image" Target="../media/image45.jpeg"/><Relationship Id="rId4" Type="http://schemas.openxmlformats.org/officeDocument/2006/relationships/image" Target="../media/image39.jpeg"/><Relationship Id="rId9" Type="http://schemas.openxmlformats.org/officeDocument/2006/relationships/image" Target="../media/image44.jpeg"/></Relationships>
</file>

<file path=ppt/slides/_rels/slide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54.jpeg"/><Relationship Id="rId4" Type="http://schemas.openxmlformats.org/officeDocument/2006/relationships/image" Target="../media/image53.jpeg"/></Relationships>
</file>

<file path=ppt/slides/_rels/slide1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 Id="rId5" Type="http://schemas.openxmlformats.org/officeDocument/2006/relationships/image" Target="../media/image58.jpeg"/><Relationship Id="rId4" Type="http://schemas.openxmlformats.org/officeDocument/2006/relationships/image" Target="../media/image57.jpeg"/></Relationships>
</file>

<file path=ppt/slides/_rels/slide11.xml.rels><?xml version="1.0" encoding="UTF-8" standalone="yes"?>
<Relationships xmlns="http://schemas.openxmlformats.org/package/2006/relationships"><Relationship Id="rId3" Type="http://schemas.openxmlformats.org/officeDocument/2006/relationships/image" Target="../media/image60.jpeg"/><Relationship Id="rId7" Type="http://schemas.openxmlformats.org/officeDocument/2006/relationships/image" Target="../media/image64.jpeg"/><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12.xml.rels><?xml version="1.0" encoding="UTF-8" standalone="yes"?>
<Relationships xmlns="http://schemas.openxmlformats.org/package/2006/relationships"><Relationship Id="rId3" Type="http://schemas.openxmlformats.org/officeDocument/2006/relationships/image" Target="../media/image66.jpeg"/><Relationship Id="rId7" Type="http://schemas.openxmlformats.org/officeDocument/2006/relationships/image" Target="../media/image70.jpeg"/><Relationship Id="rId2" Type="http://schemas.openxmlformats.org/officeDocument/2006/relationships/image" Target="../media/image65.jpeg"/><Relationship Id="rId1" Type="http://schemas.openxmlformats.org/officeDocument/2006/relationships/slideLayout" Target="../slideLayouts/slideLayout6.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374" y="-98042"/>
            <a:ext cx="10515600" cy="1325563"/>
          </a:xfrm>
        </p:spPr>
        <p:txBody>
          <a:bodyPr>
            <a:normAutofit/>
          </a:bodyPr>
          <a:lstStyle/>
          <a:p>
            <a:r>
              <a:rPr lang="en-GB" sz="1600" b="1" dirty="0" smtClean="0"/>
              <a:t>There </a:t>
            </a:r>
            <a:r>
              <a:rPr lang="en-GB" sz="1600" b="1" dirty="0"/>
              <a:t>is a range of up-to-date, quality resources specifically for teaching and learning Science. ICT is used both as a tool and as a resource for teaching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01918" y="1438958"/>
            <a:ext cx="3172048" cy="2379036"/>
          </a:xfrm>
          <a:prstGeom prst="rect">
            <a:avLst/>
          </a:prstGeom>
          <a:ln w="38100">
            <a:solidFill>
              <a:srgbClr val="FFC000"/>
            </a:solidFill>
          </a:ln>
        </p:spPr>
      </p:pic>
      <p:sp>
        <p:nvSpPr>
          <p:cNvPr id="6" name="Cloud Callout 5"/>
          <p:cNvSpPr/>
          <p:nvPr/>
        </p:nvSpPr>
        <p:spPr>
          <a:xfrm>
            <a:off x="2567821" y="2849970"/>
            <a:ext cx="2175327" cy="1474260"/>
          </a:xfrm>
          <a:prstGeom prst="cloudCallout">
            <a:avLst>
              <a:gd name="adj1" fmla="val -57260"/>
              <a:gd name="adj2" fmla="val -76921"/>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i="1" dirty="0" smtClean="0">
                <a:ln w="0"/>
                <a:solidFill>
                  <a:schemeClr val="tx1"/>
                </a:solidFill>
              </a:rPr>
              <a:t>I </a:t>
            </a:r>
            <a:r>
              <a:rPr lang="en-GB" sz="1400" b="1" i="1" dirty="0">
                <a:ln w="0"/>
                <a:solidFill>
                  <a:schemeClr val="tx1"/>
                </a:solidFill>
              </a:rPr>
              <a:t>can always find what </a:t>
            </a:r>
            <a:r>
              <a:rPr lang="en-GB" sz="1400" b="1" i="1" dirty="0" smtClean="0">
                <a:ln w="0"/>
                <a:solidFill>
                  <a:schemeClr val="tx1"/>
                </a:solidFill>
              </a:rPr>
              <a:t>we </a:t>
            </a:r>
            <a:r>
              <a:rPr lang="en-GB" sz="1400" b="1" i="1" dirty="0">
                <a:ln w="0"/>
                <a:solidFill>
                  <a:schemeClr val="tx1"/>
                </a:solidFill>
              </a:rPr>
              <a:t>need for </a:t>
            </a:r>
            <a:r>
              <a:rPr lang="en-GB" sz="1400" b="1" i="1" dirty="0" smtClean="0">
                <a:ln w="0"/>
                <a:solidFill>
                  <a:schemeClr val="tx1"/>
                </a:solidFill>
              </a:rPr>
              <a:t>science lessons</a:t>
            </a:r>
            <a:r>
              <a:rPr lang="en-GB" sz="1400" dirty="0" smtClean="0">
                <a:ln w="0"/>
                <a:solidFill>
                  <a:schemeClr val="tx1"/>
                </a:solidFill>
              </a:rPr>
              <a:t>.</a:t>
            </a:r>
          </a:p>
          <a:p>
            <a:pPr algn="ctr"/>
            <a:r>
              <a:rPr lang="en-GB" sz="1200" i="1" dirty="0" smtClean="0">
                <a:ln w="0"/>
                <a:solidFill>
                  <a:schemeClr val="tx1"/>
                </a:solidFill>
              </a:rPr>
              <a:t>Teaching assistant</a:t>
            </a:r>
            <a:endParaRPr lang="en-GB" sz="1200" i="1" dirty="0">
              <a:ln>
                <a:solidFill>
                  <a:schemeClr val="tx1"/>
                </a:solidFill>
              </a:ln>
              <a:solidFill>
                <a:schemeClr val="tx1"/>
              </a:solidFill>
            </a:endParaRPr>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6163" t="-4044" r="8484" b="4044"/>
          <a:stretch/>
        </p:blipFill>
        <p:spPr>
          <a:xfrm rot="5400000">
            <a:off x="9254985" y="1383539"/>
            <a:ext cx="2771335" cy="2435177"/>
          </a:xfrm>
          <a:prstGeom prst="rect">
            <a:avLst/>
          </a:prstGeom>
          <a:ln w="38100">
            <a:solidFill>
              <a:srgbClr val="FFC000"/>
            </a:solidFill>
          </a:ln>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3284" t="24009"/>
          <a:stretch/>
        </p:blipFill>
        <p:spPr>
          <a:xfrm rot="5400000">
            <a:off x="-861078" y="1935264"/>
            <a:ext cx="3951290" cy="2164890"/>
          </a:xfrm>
          <a:prstGeom prst="rect">
            <a:avLst/>
          </a:prstGeom>
          <a:ln w="38100">
            <a:solidFill>
              <a:srgbClr val="FFC000"/>
            </a:solidFill>
          </a:ln>
        </p:spPr>
      </p:pic>
      <p:pic>
        <p:nvPicPr>
          <p:cNvPr id="5" name="Picture 4"/>
          <p:cNvPicPr>
            <a:picLocks noChangeAspect="1"/>
          </p:cNvPicPr>
          <p:nvPr/>
        </p:nvPicPr>
        <p:blipFill rotWithShape="1">
          <a:blip r:embed="rId5" cstate="print">
            <a:extLst>
              <a:ext uri="{28A0092B-C50C-407E-A947-70E740481C1C}">
                <a14:useLocalDpi xmlns:a14="http://schemas.microsoft.com/office/drawing/2010/main" val="0"/>
              </a:ext>
            </a:extLst>
          </a:blip>
          <a:srcRect l="19260" t="7885" r="9584" b="16683"/>
          <a:stretch/>
        </p:blipFill>
        <p:spPr>
          <a:xfrm>
            <a:off x="9010017" y="4241579"/>
            <a:ext cx="2957223" cy="2351211"/>
          </a:xfrm>
          <a:prstGeom prst="rect">
            <a:avLst/>
          </a:prstGeom>
          <a:ln w="38100">
            <a:solidFill>
              <a:srgbClr val="FFC000"/>
            </a:solidFill>
          </a:ln>
        </p:spPr>
      </p:pic>
      <p:pic>
        <p:nvPicPr>
          <p:cNvPr id="8" name="Picture 7"/>
          <p:cNvPicPr>
            <a:picLocks noChangeAspect="1"/>
          </p:cNvPicPr>
          <p:nvPr/>
        </p:nvPicPr>
        <p:blipFill rotWithShape="1">
          <a:blip r:embed="rId6" cstate="print">
            <a:extLst>
              <a:ext uri="{28A0092B-C50C-407E-A947-70E740481C1C}">
                <a14:useLocalDpi xmlns:a14="http://schemas.microsoft.com/office/drawing/2010/main" val="0"/>
              </a:ext>
            </a:extLst>
          </a:blip>
          <a:srcRect l="10946" t="7578" r="5053" b="11580"/>
          <a:stretch/>
        </p:blipFill>
        <p:spPr>
          <a:xfrm>
            <a:off x="5928229" y="1353088"/>
            <a:ext cx="2990394" cy="2158479"/>
          </a:xfrm>
          <a:prstGeom prst="rect">
            <a:avLst/>
          </a:prstGeom>
          <a:ln w="38100">
            <a:solidFill>
              <a:srgbClr val="FFC000"/>
            </a:solidFill>
          </a:ln>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43148" y="4324230"/>
            <a:ext cx="3194100" cy="2395575"/>
          </a:xfrm>
          <a:prstGeom prst="rect">
            <a:avLst/>
          </a:prstGeom>
          <a:ln w="38100">
            <a:solidFill>
              <a:srgbClr val="FFC000"/>
            </a:solidFill>
          </a:ln>
        </p:spPr>
      </p:pic>
      <p:sp>
        <p:nvSpPr>
          <p:cNvPr id="11" name="TextBox 10"/>
          <p:cNvSpPr txBox="1"/>
          <p:nvPr/>
        </p:nvSpPr>
        <p:spPr>
          <a:xfrm>
            <a:off x="303278" y="5124796"/>
            <a:ext cx="2006496" cy="584775"/>
          </a:xfrm>
          <a:prstGeom prst="rect">
            <a:avLst/>
          </a:prstGeom>
          <a:solidFill>
            <a:schemeClr val="bg1"/>
          </a:solidFill>
          <a:ln w="38100">
            <a:solidFill>
              <a:srgbClr val="FFC000"/>
            </a:solidFill>
          </a:ln>
        </p:spPr>
        <p:txBody>
          <a:bodyPr wrap="square" rtlCol="0">
            <a:spAutoFit/>
          </a:bodyPr>
          <a:lstStyle/>
          <a:p>
            <a:r>
              <a:rPr lang="en-GB" sz="1600" dirty="0" smtClean="0"/>
              <a:t>A wide range of well organised resources.</a:t>
            </a:r>
            <a:endParaRPr lang="en-GB" sz="1600" dirty="0"/>
          </a:p>
        </p:txBody>
      </p:sp>
      <p:sp>
        <p:nvSpPr>
          <p:cNvPr id="13" name="Oval Callout 12"/>
          <p:cNvSpPr/>
          <p:nvPr/>
        </p:nvSpPr>
        <p:spPr>
          <a:xfrm>
            <a:off x="10380835" y="984738"/>
            <a:ext cx="1520388" cy="841836"/>
          </a:xfrm>
          <a:prstGeom prst="wedgeEllipseCallout">
            <a:avLst>
              <a:gd name="adj1" fmla="val -46722"/>
              <a:gd name="adj2" fmla="val 1091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i="1" dirty="0" smtClean="0">
                <a:solidFill>
                  <a:schemeClr val="tx1"/>
                </a:solidFill>
              </a:rPr>
              <a:t>Did you notice the temperature has risen?</a:t>
            </a:r>
            <a:endParaRPr lang="en-GB" sz="1100" b="1" i="1" dirty="0">
              <a:solidFill>
                <a:schemeClr val="tx1"/>
              </a:solidFill>
            </a:endParaRPr>
          </a:p>
        </p:txBody>
      </p:sp>
      <p:sp>
        <p:nvSpPr>
          <p:cNvPr id="14" name="Oval Callout 13"/>
          <p:cNvSpPr/>
          <p:nvPr/>
        </p:nvSpPr>
        <p:spPr>
          <a:xfrm>
            <a:off x="7939629" y="3913477"/>
            <a:ext cx="1983544" cy="1159108"/>
          </a:xfrm>
          <a:prstGeom prst="wedgeEllipseCallout">
            <a:avLst>
              <a:gd name="adj1" fmla="val 41578"/>
              <a:gd name="adj2" fmla="val 71298"/>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i="1" dirty="0" smtClean="0">
                <a:solidFill>
                  <a:schemeClr val="tx1"/>
                </a:solidFill>
              </a:rPr>
              <a:t>I love sharing my work on the IWB with the visualiser</a:t>
            </a:r>
            <a:endParaRPr lang="en-GB" sz="1400" b="1" i="1" dirty="0">
              <a:solidFill>
                <a:schemeClr val="tx1"/>
              </a:solidFill>
            </a:endParaRPr>
          </a:p>
        </p:txBody>
      </p:sp>
      <p:sp>
        <p:nvSpPr>
          <p:cNvPr id="15" name="TextBox 14"/>
          <p:cNvSpPr txBox="1"/>
          <p:nvPr/>
        </p:nvSpPr>
        <p:spPr>
          <a:xfrm>
            <a:off x="2734271" y="5314255"/>
            <a:ext cx="2006496" cy="1323439"/>
          </a:xfrm>
          <a:prstGeom prst="rect">
            <a:avLst/>
          </a:prstGeom>
          <a:solidFill>
            <a:schemeClr val="bg1"/>
          </a:solidFill>
          <a:ln w="38100">
            <a:solidFill>
              <a:srgbClr val="FFC000"/>
            </a:solidFill>
          </a:ln>
        </p:spPr>
        <p:txBody>
          <a:bodyPr wrap="square" rtlCol="0">
            <a:spAutoFit/>
          </a:bodyPr>
          <a:lstStyle/>
          <a:p>
            <a:r>
              <a:rPr lang="en-GB" sz="1600" dirty="0" smtClean="0"/>
              <a:t>Digital microscopes, data loggers, rechargeable torches and stop watches support learning.</a:t>
            </a:r>
            <a:endParaRPr lang="en-GB" sz="1600" dirty="0"/>
          </a:p>
        </p:txBody>
      </p:sp>
      <p:sp>
        <p:nvSpPr>
          <p:cNvPr id="16" name="TextBox 15"/>
          <p:cNvSpPr txBox="1"/>
          <p:nvPr/>
        </p:nvSpPr>
        <p:spPr>
          <a:xfrm>
            <a:off x="5683484" y="3511567"/>
            <a:ext cx="2508399" cy="584775"/>
          </a:xfrm>
          <a:prstGeom prst="rect">
            <a:avLst/>
          </a:prstGeom>
          <a:solidFill>
            <a:schemeClr val="bg1"/>
          </a:solidFill>
          <a:ln w="38100">
            <a:solidFill>
              <a:srgbClr val="FFC000"/>
            </a:solidFill>
          </a:ln>
        </p:spPr>
        <p:txBody>
          <a:bodyPr wrap="square" rtlCol="0">
            <a:spAutoFit/>
          </a:bodyPr>
          <a:lstStyle/>
          <a:p>
            <a:r>
              <a:rPr lang="en-GB" sz="1600" dirty="0" smtClean="0"/>
              <a:t>Technology used in and outside of the classroom.</a:t>
            </a:r>
            <a:endParaRPr lang="en-GB" sz="1600" dirty="0"/>
          </a:p>
        </p:txBody>
      </p:sp>
      <p:sp>
        <p:nvSpPr>
          <p:cNvPr id="18" name="Oval Callout 17"/>
          <p:cNvSpPr/>
          <p:nvPr/>
        </p:nvSpPr>
        <p:spPr>
          <a:xfrm>
            <a:off x="7653418" y="1125199"/>
            <a:ext cx="1520388" cy="659781"/>
          </a:xfrm>
          <a:prstGeom prst="wedgeEllipseCallout">
            <a:avLst>
              <a:gd name="adj1" fmla="val -53499"/>
              <a:gd name="adj2" fmla="val 87749"/>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i="1" dirty="0" smtClean="0">
                <a:solidFill>
                  <a:schemeClr val="tx1"/>
                </a:solidFill>
              </a:rPr>
              <a:t>The detail on this leaf is amazing!</a:t>
            </a:r>
            <a:endParaRPr lang="en-GB" sz="1100" b="1" i="1" dirty="0">
              <a:solidFill>
                <a:schemeClr val="tx1"/>
              </a:solidFill>
            </a:endParaRPr>
          </a:p>
        </p:txBody>
      </p:sp>
      <p:sp>
        <p:nvSpPr>
          <p:cNvPr id="17" name="TextBox 16"/>
          <p:cNvSpPr txBox="1"/>
          <p:nvPr/>
        </p:nvSpPr>
        <p:spPr>
          <a:xfrm>
            <a:off x="9594566" y="1386346"/>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1</a:t>
            </a:r>
          </a:p>
        </p:txBody>
      </p:sp>
      <p:sp>
        <p:nvSpPr>
          <p:cNvPr id="19" name="TextBox 18"/>
          <p:cNvSpPr txBox="1"/>
          <p:nvPr/>
        </p:nvSpPr>
        <p:spPr>
          <a:xfrm>
            <a:off x="5980402" y="1488020"/>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3</a:t>
            </a:r>
          </a:p>
        </p:txBody>
      </p:sp>
      <p:sp>
        <p:nvSpPr>
          <p:cNvPr id="20" name="TextBox 19"/>
          <p:cNvSpPr txBox="1"/>
          <p:nvPr/>
        </p:nvSpPr>
        <p:spPr>
          <a:xfrm>
            <a:off x="11090802" y="4660456"/>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3</a:t>
            </a:r>
          </a:p>
        </p:txBody>
      </p:sp>
    </p:spTree>
    <p:extLst>
      <p:ext uri="{BB962C8B-B14F-4D97-AF65-F5344CB8AC3E}">
        <p14:creationId xmlns:p14="http://schemas.microsoft.com/office/powerpoint/2010/main" val="26624303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4783" y="128574"/>
            <a:ext cx="10515600" cy="591478"/>
          </a:xfrm>
        </p:spPr>
        <p:txBody>
          <a:bodyPr>
            <a:normAutofit/>
          </a:bodyPr>
          <a:lstStyle/>
          <a:p>
            <a:r>
              <a:rPr lang="en-GB" sz="1600" b="1" dirty="0" smtClean="0"/>
              <a:t>All </a:t>
            </a:r>
            <a:r>
              <a:rPr lang="en-GB" sz="1600" b="1" dirty="0"/>
              <a:t>pupils are actively engaged in a science enquiry; using a variety of enquiry strategies, independently making decisions, using evidence to answering their own questions, solving real problems, evaluating their work.</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816236" y="1340031"/>
            <a:ext cx="3756505" cy="2817379"/>
          </a:xfrm>
          <a:prstGeom prst="rect">
            <a:avLst/>
          </a:prstGeom>
          <a:ln w="38100">
            <a:solidFill>
              <a:srgbClr val="FFC000"/>
            </a:solidFill>
          </a:ln>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4354" y="870468"/>
            <a:ext cx="3531800" cy="2648850"/>
          </a:xfrm>
          <a:prstGeom prst="rect">
            <a:avLst/>
          </a:prstGeom>
          <a:ln w="38100">
            <a:solidFill>
              <a:srgbClr val="FFC000"/>
            </a:solidFill>
          </a:ln>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3155" y="4626973"/>
            <a:ext cx="2880575" cy="2160431"/>
          </a:xfrm>
          <a:prstGeom prst="rect">
            <a:avLst/>
          </a:prstGeom>
          <a:ln w="38100">
            <a:solidFill>
              <a:srgbClr val="FFC000"/>
            </a:solidFill>
          </a:ln>
        </p:spPr>
      </p:pic>
      <p:sp>
        <p:nvSpPr>
          <p:cNvPr id="9" name="TextBox 8"/>
          <p:cNvSpPr txBox="1"/>
          <p:nvPr/>
        </p:nvSpPr>
        <p:spPr>
          <a:xfrm>
            <a:off x="11047497" y="3256247"/>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1</a:t>
            </a:r>
          </a:p>
        </p:txBody>
      </p:sp>
      <p:sp>
        <p:nvSpPr>
          <p:cNvPr id="10" name="TextBox 9"/>
          <p:cNvSpPr txBox="1"/>
          <p:nvPr/>
        </p:nvSpPr>
        <p:spPr>
          <a:xfrm>
            <a:off x="7593433" y="6237822"/>
            <a:ext cx="1139483"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 and 4</a:t>
            </a:r>
          </a:p>
        </p:txBody>
      </p:sp>
      <p:sp>
        <p:nvSpPr>
          <p:cNvPr id="11" name="TextBox 10"/>
          <p:cNvSpPr txBox="1"/>
          <p:nvPr/>
        </p:nvSpPr>
        <p:spPr>
          <a:xfrm>
            <a:off x="6071957" y="1148644"/>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2</a:t>
            </a:r>
          </a:p>
        </p:txBody>
      </p:sp>
      <p:sp>
        <p:nvSpPr>
          <p:cNvPr id="13" name="TextBox 12"/>
          <p:cNvSpPr txBox="1"/>
          <p:nvPr/>
        </p:nvSpPr>
        <p:spPr>
          <a:xfrm>
            <a:off x="10284441" y="4887966"/>
            <a:ext cx="1660976" cy="1323439"/>
          </a:xfrm>
          <a:prstGeom prst="rect">
            <a:avLst/>
          </a:prstGeom>
          <a:solidFill>
            <a:schemeClr val="bg1"/>
          </a:solidFill>
          <a:ln w="38100">
            <a:solidFill>
              <a:srgbClr val="FFC000"/>
            </a:solidFill>
          </a:ln>
        </p:spPr>
        <p:txBody>
          <a:bodyPr wrap="square" rtlCol="0">
            <a:spAutoFit/>
          </a:bodyPr>
          <a:lstStyle/>
          <a:p>
            <a:r>
              <a:rPr lang="en-GB" sz="1600" b="1" i="1" dirty="0" smtClean="0"/>
              <a:t>Fair test: </a:t>
            </a:r>
            <a:r>
              <a:rPr lang="en-GB" sz="1600" dirty="0" smtClean="0"/>
              <a:t>during science week – what affects how well my balloon rocket travels?</a:t>
            </a:r>
            <a:endParaRPr lang="en-GB" sz="1600" dirty="0"/>
          </a:p>
        </p:txBody>
      </p:sp>
      <p:sp>
        <p:nvSpPr>
          <p:cNvPr id="14" name="TextBox 13"/>
          <p:cNvSpPr txBox="1"/>
          <p:nvPr/>
        </p:nvSpPr>
        <p:spPr>
          <a:xfrm>
            <a:off x="8902170" y="3197849"/>
            <a:ext cx="2006496" cy="1323439"/>
          </a:xfrm>
          <a:prstGeom prst="rect">
            <a:avLst/>
          </a:prstGeom>
          <a:solidFill>
            <a:schemeClr val="bg1"/>
          </a:solidFill>
          <a:ln w="38100">
            <a:solidFill>
              <a:srgbClr val="FFC000"/>
            </a:solidFill>
          </a:ln>
        </p:spPr>
        <p:txBody>
          <a:bodyPr wrap="square" rtlCol="0">
            <a:spAutoFit/>
          </a:bodyPr>
          <a:lstStyle/>
          <a:p>
            <a:r>
              <a:rPr lang="en-GB" sz="1600" b="1" i="1" dirty="0" smtClean="0"/>
              <a:t>Identifying and classifying: </a:t>
            </a:r>
            <a:r>
              <a:rPr lang="en-GB" sz="1600" dirty="0" smtClean="0"/>
              <a:t>Creating an exhibition for the curator of the science museum</a:t>
            </a:r>
            <a:endParaRPr lang="en-GB" sz="1600" dirty="0"/>
          </a:p>
        </p:txBody>
      </p:sp>
      <p:sp>
        <p:nvSpPr>
          <p:cNvPr id="15" name="TextBox 14"/>
          <p:cNvSpPr txBox="1"/>
          <p:nvPr/>
        </p:nvSpPr>
        <p:spPr>
          <a:xfrm>
            <a:off x="5679253" y="2260876"/>
            <a:ext cx="2006496" cy="830997"/>
          </a:xfrm>
          <a:prstGeom prst="rect">
            <a:avLst/>
          </a:prstGeom>
          <a:solidFill>
            <a:schemeClr val="bg1"/>
          </a:solidFill>
          <a:ln w="38100">
            <a:solidFill>
              <a:srgbClr val="FFC000"/>
            </a:solidFill>
          </a:ln>
        </p:spPr>
        <p:txBody>
          <a:bodyPr wrap="square" rtlCol="0">
            <a:spAutoFit/>
          </a:bodyPr>
          <a:lstStyle/>
          <a:p>
            <a:r>
              <a:rPr lang="en-GB" sz="1600" b="1" i="1" dirty="0" smtClean="0"/>
              <a:t>Observation over time</a:t>
            </a:r>
            <a:r>
              <a:rPr lang="en-GB" sz="1600" dirty="0" smtClean="0"/>
              <a:t>: how seeds grow into plants.</a:t>
            </a:r>
            <a:endParaRPr lang="en-GB" sz="1600" dirty="0"/>
          </a:p>
        </p:txBody>
      </p:sp>
      <p:pic>
        <p:nvPicPr>
          <p:cNvPr id="5" name="Picture 4"/>
          <p:cNvPicPr>
            <a:picLocks noChangeAspect="1"/>
          </p:cNvPicPr>
          <p:nvPr/>
        </p:nvPicPr>
        <p:blipFill rotWithShape="1">
          <a:blip r:embed="rId5" cstate="print">
            <a:extLst>
              <a:ext uri="{28A0092B-C50C-407E-A947-70E740481C1C}">
                <a14:useLocalDpi xmlns:a14="http://schemas.microsoft.com/office/drawing/2010/main" val="0"/>
              </a:ext>
            </a:extLst>
          </a:blip>
          <a:srcRect l="5309" t="2008" r="54663" b="5883"/>
          <a:stretch/>
        </p:blipFill>
        <p:spPr>
          <a:xfrm rot="16200000">
            <a:off x="3795717" y="4142896"/>
            <a:ext cx="1972374" cy="3403934"/>
          </a:xfrm>
          <a:prstGeom prst="rect">
            <a:avLst/>
          </a:prstGeom>
          <a:ln w="38100">
            <a:solidFill>
              <a:srgbClr val="FFC000"/>
            </a:solidFill>
          </a:ln>
        </p:spPr>
      </p:pic>
      <p:sp>
        <p:nvSpPr>
          <p:cNvPr id="21" name="TextBox 20"/>
          <p:cNvSpPr txBox="1"/>
          <p:nvPr/>
        </p:nvSpPr>
        <p:spPr>
          <a:xfrm>
            <a:off x="4969427" y="6507885"/>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6</a:t>
            </a:r>
          </a:p>
        </p:txBody>
      </p:sp>
      <p:sp>
        <p:nvSpPr>
          <p:cNvPr id="22" name="TextBox 21"/>
          <p:cNvSpPr txBox="1"/>
          <p:nvPr/>
        </p:nvSpPr>
        <p:spPr>
          <a:xfrm>
            <a:off x="822596" y="5626630"/>
            <a:ext cx="2257341" cy="584775"/>
          </a:xfrm>
          <a:prstGeom prst="rect">
            <a:avLst/>
          </a:prstGeom>
          <a:solidFill>
            <a:schemeClr val="bg1"/>
          </a:solidFill>
          <a:ln w="38100">
            <a:solidFill>
              <a:srgbClr val="FFC000"/>
            </a:solidFill>
          </a:ln>
        </p:spPr>
        <p:txBody>
          <a:bodyPr wrap="square" rtlCol="0">
            <a:spAutoFit/>
          </a:bodyPr>
          <a:lstStyle/>
          <a:p>
            <a:r>
              <a:rPr lang="en-GB" sz="1600" dirty="0" smtClean="0"/>
              <a:t>Opportunities to evaluate their own work.</a:t>
            </a:r>
            <a:endParaRPr lang="en-GB" sz="1600" dirty="0"/>
          </a:p>
        </p:txBody>
      </p:sp>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06838" y="1308384"/>
            <a:ext cx="2972972" cy="2229729"/>
          </a:xfrm>
          <a:prstGeom prst="rect">
            <a:avLst/>
          </a:prstGeom>
          <a:ln w="38100">
            <a:solidFill>
              <a:srgbClr val="FFC000"/>
            </a:solidFill>
          </a:ln>
        </p:spPr>
      </p:pic>
      <p:sp>
        <p:nvSpPr>
          <p:cNvPr id="24" name="TextBox 23"/>
          <p:cNvSpPr txBox="1"/>
          <p:nvPr/>
        </p:nvSpPr>
        <p:spPr>
          <a:xfrm>
            <a:off x="916693" y="3825081"/>
            <a:ext cx="2006496" cy="1077218"/>
          </a:xfrm>
          <a:prstGeom prst="rect">
            <a:avLst/>
          </a:prstGeom>
          <a:solidFill>
            <a:schemeClr val="bg1"/>
          </a:solidFill>
          <a:ln w="38100">
            <a:solidFill>
              <a:srgbClr val="FFC000"/>
            </a:solidFill>
          </a:ln>
        </p:spPr>
        <p:txBody>
          <a:bodyPr wrap="square" rtlCol="0">
            <a:spAutoFit/>
          </a:bodyPr>
          <a:lstStyle/>
          <a:p>
            <a:r>
              <a:rPr lang="en-GB" sz="1600" b="1" i="1" dirty="0"/>
              <a:t>Observation over </a:t>
            </a:r>
            <a:r>
              <a:rPr lang="en-GB" sz="1600" b="1" i="1" dirty="0" smtClean="0"/>
              <a:t>time: </a:t>
            </a:r>
            <a:r>
              <a:rPr lang="en-GB" sz="1600" dirty="0" smtClean="0"/>
              <a:t>How does my shadow change during the day?</a:t>
            </a:r>
            <a:endParaRPr lang="en-GB" sz="1600" dirty="0"/>
          </a:p>
        </p:txBody>
      </p:sp>
      <p:sp>
        <p:nvSpPr>
          <p:cNvPr id="25" name="TextBox 24"/>
          <p:cNvSpPr txBox="1"/>
          <p:nvPr/>
        </p:nvSpPr>
        <p:spPr>
          <a:xfrm>
            <a:off x="361212" y="2792802"/>
            <a:ext cx="75871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Tree>
    <p:extLst>
      <p:ext uri="{BB962C8B-B14F-4D97-AF65-F5344CB8AC3E}">
        <p14:creationId xmlns:p14="http://schemas.microsoft.com/office/powerpoint/2010/main" val="22208952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rotWithShape="1">
          <a:blip r:embed="rId2" cstate="print">
            <a:extLst>
              <a:ext uri="{28A0092B-C50C-407E-A947-70E740481C1C}">
                <a14:useLocalDpi xmlns:a14="http://schemas.microsoft.com/office/drawing/2010/main" val="0"/>
              </a:ext>
            </a:extLst>
          </a:blip>
          <a:srcRect l="4229" t="5239" b="24411"/>
          <a:stretch/>
        </p:blipFill>
        <p:spPr>
          <a:xfrm>
            <a:off x="8209681" y="1591287"/>
            <a:ext cx="3868616" cy="2131296"/>
          </a:xfrm>
          <a:prstGeom prst="rect">
            <a:avLst/>
          </a:prstGeom>
          <a:ln w="38100">
            <a:solidFill>
              <a:srgbClr val="FFC000"/>
            </a:solidFill>
          </a:ln>
        </p:spPr>
      </p:pic>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7528" y="555542"/>
            <a:ext cx="2121966" cy="1591475"/>
          </a:xfrm>
          <a:prstGeom prst="rect">
            <a:avLst/>
          </a:prstGeom>
          <a:ln w="38100">
            <a:solidFill>
              <a:srgbClr val="FFC000"/>
            </a:solidFill>
          </a:ln>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6454" y="225841"/>
            <a:ext cx="2996485" cy="2247364"/>
          </a:xfrm>
          <a:prstGeom prst="rect">
            <a:avLst/>
          </a:prstGeom>
          <a:ln w="38100">
            <a:solidFill>
              <a:srgbClr val="FFC000"/>
            </a:solidFill>
          </a:ln>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t="7795" b="20400"/>
          <a:stretch/>
        </p:blipFill>
        <p:spPr>
          <a:xfrm>
            <a:off x="468922" y="3784209"/>
            <a:ext cx="4806462" cy="2588456"/>
          </a:xfrm>
          <a:prstGeom prst="rect">
            <a:avLst/>
          </a:prstGeom>
          <a:ln w="38100">
            <a:solidFill>
              <a:srgbClr val="FFC000"/>
            </a:solidFill>
          </a:ln>
        </p:spPr>
      </p:pic>
      <p:pic>
        <p:nvPicPr>
          <p:cNvPr id="8" name="Picture 7"/>
          <p:cNvPicPr>
            <a:picLocks noChangeAspect="1"/>
          </p:cNvPicPr>
          <p:nvPr/>
        </p:nvPicPr>
        <p:blipFill rotWithShape="1">
          <a:blip r:embed="rId6" cstate="print">
            <a:extLst>
              <a:ext uri="{28A0092B-C50C-407E-A947-70E740481C1C}">
                <a14:useLocalDpi xmlns:a14="http://schemas.microsoft.com/office/drawing/2010/main" val="0"/>
              </a:ext>
            </a:extLst>
          </a:blip>
          <a:srcRect l="21892" t="19873" r="12752"/>
          <a:stretch/>
        </p:blipFill>
        <p:spPr>
          <a:xfrm>
            <a:off x="7715208" y="3938955"/>
            <a:ext cx="2883877" cy="2651759"/>
          </a:xfrm>
          <a:prstGeom prst="rect">
            <a:avLst/>
          </a:prstGeom>
          <a:ln w="38100">
            <a:solidFill>
              <a:srgbClr val="FFC000"/>
            </a:solidFill>
          </a:ln>
        </p:spPr>
      </p:pic>
      <p:sp>
        <p:nvSpPr>
          <p:cNvPr id="9" name="TextBox 8"/>
          <p:cNvSpPr txBox="1"/>
          <p:nvPr/>
        </p:nvSpPr>
        <p:spPr>
          <a:xfrm>
            <a:off x="4874982" y="4871839"/>
            <a:ext cx="2006496" cy="830997"/>
          </a:xfrm>
          <a:prstGeom prst="rect">
            <a:avLst/>
          </a:prstGeom>
          <a:solidFill>
            <a:schemeClr val="bg1"/>
          </a:solidFill>
          <a:ln w="38100">
            <a:solidFill>
              <a:srgbClr val="FFC000"/>
            </a:solidFill>
          </a:ln>
        </p:spPr>
        <p:txBody>
          <a:bodyPr wrap="square" rtlCol="0">
            <a:spAutoFit/>
          </a:bodyPr>
          <a:lstStyle/>
          <a:p>
            <a:r>
              <a:rPr lang="en-GB" sz="1600" b="1" i="1" dirty="0" smtClean="0"/>
              <a:t>Research: </a:t>
            </a:r>
            <a:r>
              <a:rPr lang="en-GB" sz="1600" dirty="0" smtClean="0"/>
              <a:t>Can I make a game that uses a magnet?</a:t>
            </a:r>
            <a:endParaRPr lang="en-GB" sz="1600" dirty="0"/>
          </a:p>
        </p:txBody>
      </p:sp>
      <p:sp>
        <p:nvSpPr>
          <p:cNvPr id="10" name="TextBox 9"/>
          <p:cNvSpPr txBox="1"/>
          <p:nvPr/>
        </p:nvSpPr>
        <p:spPr>
          <a:xfrm>
            <a:off x="10143989" y="4247440"/>
            <a:ext cx="2006496" cy="1323439"/>
          </a:xfrm>
          <a:prstGeom prst="rect">
            <a:avLst/>
          </a:prstGeom>
          <a:solidFill>
            <a:schemeClr val="bg1"/>
          </a:solidFill>
          <a:ln w="38100">
            <a:solidFill>
              <a:srgbClr val="FFC000"/>
            </a:solidFill>
          </a:ln>
        </p:spPr>
        <p:txBody>
          <a:bodyPr wrap="square" rtlCol="0">
            <a:spAutoFit/>
          </a:bodyPr>
          <a:lstStyle/>
          <a:p>
            <a:r>
              <a:rPr lang="en-GB" sz="1600" b="1" i="1" dirty="0" smtClean="0"/>
              <a:t>Exploring ideas: </a:t>
            </a:r>
            <a:r>
              <a:rPr lang="en-GB" sz="1600" dirty="0" smtClean="0"/>
              <a:t>Science club – forces in action. Can I move the ball without touching it?</a:t>
            </a:r>
            <a:endParaRPr lang="en-GB" sz="1600" dirty="0"/>
          </a:p>
        </p:txBody>
      </p:sp>
      <p:sp>
        <p:nvSpPr>
          <p:cNvPr id="11" name="TextBox 10"/>
          <p:cNvSpPr txBox="1"/>
          <p:nvPr/>
        </p:nvSpPr>
        <p:spPr>
          <a:xfrm>
            <a:off x="1231447" y="2390513"/>
            <a:ext cx="2257341" cy="1077218"/>
          </a:xfrm>
          <a:prstGeom prst="rect">
            <a:avLst/>
          </a:prstGeom>
          <a:solidFill>
            <a:schemeClr val="bg1"/>
          </a:solidFill>
          <a:ln w="38100">
            <a:solidFill>
              <a:srgbClr val="FFC000"/>
            </a:solidFill>
          </a:ln>
        </p:spPr>
        <p:txBody>
          <a:bodyPr wrap="square" rtlCol="0">
            <a:spAutoFit/>
          </a:bodyPr>
          <a:lstStyle/>
          <a:p>
            <a:r>
              <a:rPr lang="en-GB" sz="1600" b="1" i="1" dirty="0" smtClean="0"/>
              <a:t>Identifying: </a:t>
            </a:r>
            <a:r>
              <a:rPr lang="en-GB" sz="1600" dirty="0" smtClean="0"/>
              <a:t>Homework activity – what plants can I identify that grow in my garden?</a:t>
            </a:r>
            <a:endParaRPr lang="en-GB" sz="1600" dirty="0"/>
          </a:p>
        </p:txBody>
      </p:sp>
      <p:sp>
        <p:nvSpPr>
          <p:cNvPr id="12" name="TextBox 11"/>
          <p:cNvSpPr txBox="1"/>
          <p:nvPr/>
        </p:nvSpPr>
        <p:spPr>
          <a:xfrm>
            <a:off x="4520069" y="3985975"/>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
        <p:nvSpPr>
          <p:cNvPr id="13" name="TextBox 12"/>
          <p:cNvSpPr txBox="1"/>
          <p:nvPr/>
        </p:nvSpPr>
        <p:spPr>
          <a:xfrm>
            <a:off x="3133875" y="393960"/>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2</a:t>
            </a:r>
          </a:p>
        </p:txBody>
      </p:sp>
      <p:sp>
        <p:nvSpPr>
          <p:cNvPr id="14" name="TextBox 13"/>
          <p:cNvSpPr txBox="1"/>
          <p:nvPr/>
        </p:nvSpPr>
        <p:spPr>
          <a:xfrm>
            <a:off x="9681444" y="6049500"/>
            <a:ext cx="709826" cy="553998"/>
          </a:xfrm>
          <a:prstGeom prst="rect">
            <a:avLst/>
          </a:prstGeom>
          <a:solidFill>
            <a:srgbClr val="FFFF66"/>
          </a:solidFill>
          <a:ln w="38100">
            <a:solidFill>
              <a:srgbClr val="FFC000"/>
            </a:solidFill>
          </a:ln>
        </p:spPr>
        <p:txBody>
          <a:bodyPr wrap="square" rtlCol="0">
            <a:spAutoFit/>
          </a:bodyPr>
          <a:lstStyle/>
          <a:p>
            <a:pPr algn="ctr"/>
            <a:r>
              <a:rPr lang="en-GB" sz="1500" dirty="0" smtClean="0"/>
              <a:t>Years 2-5</a:t>
            </a:r>
          </a:p>
        </p:txBody>
      </p:sp>
      <p:sp>
        <p:nvSpPr>
          <p:cNvPr id="22" name="TextBox 21"/>
          <p:cNvSpPr txBox="1"/>
          <p:nvPr/>
        </p:nvSpPr>
        <p:spPr>
          <a:xfrm>
            <a:off x="8592589" y="335307"/>
            <a:ext cx="2006496" cy="1077218"/>
          </a:xfrm>
          <a:prstGeom prst="rect">
            <a:avLst/>
          </a:prstGeom>
          <a:solidFill>
            <a:schemeClr val="bg1"/>
          </a:solidFill>
          <a:ln w="38100">
            <a:solidFill>
              <a:srgbClr val="FFC000"/>
            </a:solidFill>
          </a:ln>
        </p:spPr>
        <p:txBody>
          <a:bodyPr wrap="square" rtlCol="0">
            <a:spAutoFit/>
          </a:bodyPr>
          <a:lstStyle/>
          <a:p>
            <a:r>
              <a:rPr lang="en-GB" sz="1600" b="1" i="1" dirty="0" smtClean="0"/>
              <a:t>Pattern seeking through TASC: </a:t>
            </a:r>
            <a:r>
              <a:rPr lang="en-GB" sz="1600" dirty="0" smtClean="0"/>
              <a:t>can taller people jump further?</a:t>
            </a:r>
            <a:endParaRPr lang="en-GB" sz="1600" dirty="0"/>
          </a:p>
        </p:txBody>
      </p:sp>
      <p:pic>
        <p:nvPicPr>
          <p:cNvPr id="25" name="Picture 24"/>
          <p:cNvPicPr>
            <a:picLocks noChangeAspect="1"/>
          </p:cNvPicPr>
          <p:nvPr/>
        </p:nvPicPr>
        <p:blipFill rotWithShape="1">
          <a:blip r:embed="rId7" cstate="print">
            <a:extLst>
              <a:ext uri="{28A0092B-C50C-407E-A947-70E740481C1C}">
                <a14:useLocalDpi xmlns:a14="http://schemas.microsoft.com/office/drawing/2010/main" val="0"/>
              </a:ext>
            </a:extLst>
          </a:blip>
          <a:srcRect l="3441" t="6108" r="3598" b="1752"/>
          <a:stretch/>
        </p:blipFill>
        <p:spPr>
          <a:xfrm rot="5400000">
            <a:off x="4041507" y="384384"/>
            <a:ext cx="2883195" cy="2285555"/>
          </a:xfrm>
          <a:prstGeom prst="rect">
            <a:avLst/>
          </a:prstGeom>
          <a:ln w="38100">
            <a:solidFill>
              <a:srgbClr val="FFC000"/>
            </a:solidFill>
          </a:ln>
        </p:spPr>
      </p:pic>
      <p:sp>
        <p:nvSpPr>
          <p:cNvPr id="26" name="TextBox 25"/>
          <p:cNvSpPr txBox="1"/>
          <p:nvPr/>
        </p:nvSpPr>
        <p:spPr>
          <a:xfrm>
            <a:off x="4210941" y="3064278"/>
            <a:ext cx="2257341" cy="584775"/>
          </a:xfrm>
          <a:prstGeom prst="rect">
            <a:avLst/>
          </a:prstGeom>
          <a:solidFill>
            <a:schemeClr val="bg1"/>
          </a:solidFill>
          <a:ln w="38100">
            <a:solidFill>
              <a:srgbClr val="FFC000"/>
            </a:solidFill>
          </a:ln>
        </p:spPr>
        <p:txBody>
          <a:bodyPr wrap="square" rtlCol="0">
            <a:spAutoFit/>
          </a:bodyPr>
          <a:lstStyle/>
          <a:p>
            <a:r>
              <a:rPr lang="en-GB" sz="1600" b="1" i="1" dirty="0" smtClean="0"/>
              <a:t>Exploring:</a:t>
            </a:r>
            <a:r>
              <a:rPr lang="en-GB" sz="1600" dirty="0" smtClean="0"/>
              <a:t> the different properties of materials.</a:t>
            </a:r>
            <a:endParaRPr lang="en-GB" sz="1600" dirty="0"/>
          </a:p>
        </p:txBody>
      </p:sp>
      <p:sp>
        <p:nvSpPr>
          <p:cNvPr id="27" name="TextBox 26"/>
          <p:cNvSpPr txBox="1"/>
          <p:nvPr/>
        </p:nvSpPr>
        <p:spPr>
          <a:xfrm>
            <a:off x="4520069" y="225841"/>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1</a:t>
            </a:r>
          </a:p>
        </p:txBody>
      </p:sp>
    </p:spTree>
    <p:extLst>
      <p:ext uri="{BB962C8B-B14F-4D97-AF65-F5344CB8AC3E}">
        <p14:creationId xmlns:p14="http://schemas.microsoft.com/office/powerpoint/2010/main" val="40598861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966" y="-42663"/>
            <a:ext cx="10515600" cy="716700"/>
          </a:xfrm>
        </p:spPr>
        <p:txBody>
          <a:bodyPr>
            <a:noAutofit/>
          </a:bodyPr>
          <a:lstStyle/>
          <a:p>
            <a:r>
              <a:rPr lang="en-GB" sz="1600" b="1" dirty="0" smtClean="0"/>
              <a:t> </a:t>
            </a:r>
            <a:r>
              <a:rPr lang="en-GB" sz="1600" b="1" dirty="0"/>
              <a:t>The purpose of science assessment is well understood and shared by the members of the school community. Assessment approaches are designed to fit those purposes.</a:t>
            </a:r>
          </a:p>
        </p:txBody>
      </p:sp>
      <p:pic>
        <p:nvPicPr>
          <p:cNvPr id="6" name="Content Placeholder 5"/>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24581" r="20127" b="5464"/>
          <a:stretch/>
        </p:blipFill>
        <p:spPr>
          <a:xfrm>
            <a:off x="9303402" y="538031"/>
            <a:ext cx="2778935" cy="3563467"/>
          </a:xfrm>
          <a:ln w="38100">
            <a:solidFill>
              <a:srgbClr val="FFC000"/>
            </a:solidFill>
          </a:ln>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13893" t="1535" r="7272" b="7928"/>
          <a:stretch/>
        </p:blipFill>
        <p:spPr>
          <a:xfrm>
            <a:off x="7206015" y="4555769"/>
            <a:ext cx="2646487" cy="2279561"/>
          </a:xfrm>
          <a:prstGeom prst="rect">
            <a:avLst/>
          </a:prstGeom>
          <a:ln w="38100">
            <a:solidFill>
              <a:srgbClr val="FFC000"/>
            </a:solidFill>
          </a:ln>
        </p:spPr>
      </p:pic>
      <p:pic>
        <p:nvPicPr>
          <p:cNvPr id="8" name="Picture 7"/>
          <p:cNvPicPr>
            <a:picLocks noChangeAspect="1"/>
          </p:cNvPicPr>
          <p:nvPr/>
        </p:nvPicPr>
        <p:blipFill>
          <a:blip r:embed="rId4"/>
          <a:stretch>
            <a:fillRect/>
          </a:stretch>
        </p:blipFill>
        <p:spPr>
          <a:xfrm>
            <a:off x="156923" y="600377"/>
            <a:ext cx="5388985" cy="3402953"/>
          </a:xfrm>
          <a:prstGeom prst="rect">
            <a:avLst/>
          </a:prstGeom>
          <a:ln w="38100">
            <a:solidFill>
              <a:srgbClr val="FFC000"/>
            </a:solidFill>
          </a:ln>
        </p:spPr>
      </p:pic>
      <p:sp>
        <p:nvSpPr>
          <p:cNvPr id="11" name="TextBox 10"/>
          <p:cNvSpPr txBox="1"/>
          <p:nvPr/>
        </p:nvSpPr>
        <p:spPr>
          <a:xfrm>
            <a:off x="156923" y="3719403"/>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6</a:t>
            </a:r>
          </a:p>
        </p:txBody>
      </p:sp>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3155" t="12483" r="2023" b="5474"/>
          <a:stretch/>
        </p:blipFill>
        <p:spPr>
          <a:xfrm rot="5400000">
            <a:off x="5307840" y="828662"/>
            <a:ext cx="3713440" cy="2818737"/>
          </a:xfrm>
          <a:prstGeom prst="rect">
            <a:avLst/>
          </a:prstGeom>
          <a:ln w="38100">
            <a:solidFill>
              <a:srgbClr val="FFC000"/>
            </a:solidFill>
          </a:ln>
        </p:spPr>
      </p:pic>
      <p:sp>
        <p:nvSpPr>
          <p:cNvPr id="12" name="TextBox 11"/>
          <p:cNvSpPr txBox="1"/>
          <p:nvPr/>
        </p:nvSpPr>
        <p:spPr>
          <a:xfrm>
            <a:off x="4294929" y="3301279"/>
            <a:ext cx="2064411" cy="1600438"/>
          </a:xfrm>
          <a:prstGeom prst="rect">
            <a:avLst/>
          </a:prstGeom>
          <a:solidFill>
            <a:schemeClr val="bg1"/>
          </a:solidFill>
          <a:ln w="38100">
            <a:solidFill>
              <a:srgbClr val="FFC000"/>
            </a:solidFill>
          </a:ln>
        </p:spPr>
        <p:txBody>
          <a:bodyPr wrap="square" rtlCol="0">
            <a:spAutoFit/>
          </a:bodyPr>
          <a:lstStyle/>
          <a:p>
            <a:pPr algn="ctr"/>
            <a:r>
              <a:rPr lang="en-GB" sz="1400" dirty="0" smtClean="0"/>
              <a:t>Teachers and pupils use concept maps to show initial knowledge, new understanding and inform planning. Updates form part of teacher and self assessment.</a:t>
            </a:r>
            <a:endParaRPr lang="en-GB" sz="1400" dirty="0"/>
          </a:p>
        </p:txBody>
      </p:sp>
      <p:sp>
        <p:nvSpPr>
          <p:cNvPr id="13" name="TextBox 12"/>
          <p:cNvSpPr txBox="1"/>
          <p:nvPr/>
        </p:nvSpPr>
        <p:spPr>
          <a:xfrm>
            <a:off x="7828771" y="640581"/>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a:t>
            </a:r>
            <a:r>
              <a:rPr lang="en-GB" sz="1600" dirty="0"/>
              <a:t>3</a:t>
            </a:r>
            <a:endParaRPr lang="en-GB" sz="1600" dirty="0" smtClean="0"/>
          </a:p>
        </p:txBody>
      </p:sp>
      <p:sp>
        <p:nvSpPr>
          <p:cNvPr id="14" name="TextBox 13"/>
          <p:cNvSpPr txBox="1"/>
          <p:nvPr/>
        </p:nvSpPr>
        <p:spPr>
          <a:xfrm>
            <a:off x="10114575" y="3929670"/>
            <a:ext cx="2064411" cy="1815882"/>
          </a:xfrm>
          <a:prstGeom prst="rect">
            <a:avLst/>
          </a:prstGeom>
          <a:solidFill>
            <a:schemeClr val="bg1"/>
          </a:solidFill>
          <a:ln w="38100">
            <a:solidFill>
              <a:srgbClr val="FFC000"/>
            </a:solidFill>
          </a:ln>
        </p:spPr>
        <p:txBody>
          <a:bodyPr wrap="square" rtlCol="0">
            <a:spAutoFit/>
          </a:bodyPr>
          <a:lstStyle/>
          <a:p>
            <a:pPr algn="ctr"/>
            <a:r>
              <a:rPr lang="en-GB" sz="1400" dirty="0" smtClean="0"/>
              <a:t>Each topic is teacher and self assessed to national curriculum statements during the topic. This enables intervention to be put in place if pupils are not meeting their targets.</a:t>
            </a:r>
            <a:endParaRPr lang="en-GB" sz="1400" dirty="0"/>
          </a:p>
        </p:txBody>
      </p:sp>
      <p:sp>
        <p:nvSpPr>
          <p:cNvPr id="15" name="TextBox 14"/>
          <p:cNvSpPr txBox="1"/>
          <p:nvPr/>
        </p:nvSpPr>
        <p:spPr>
          <a:xfrm>
            <a:off x="9965776" y="6005112"/>
            <a:ext cx="2064411" cy="738664"/>
          </a:xfrm>
          <a:prstGeom prst="rect">
            <a:avLst/>
          </a:prstGeom>
          <a:solidFill>
            <a:schemeClr val="bg1"/>
          </a:solidFill>
          <a:ln w="38100">
            <a:solidFill>
              <a:srgbClr val="FFC000"/>
            </a:solidFill>
          </a:ln>
        </p:spPr>
        <p:txBody>
          <a:bodyPr wrap="square" rtlCol="0">
            <a:spAutoFit/>
          </a:bodyPr>
          <a:lstStyle/>
          <a:p>
            <a:pPr algn="ctr"/>
            <a:r>
              <a:rPr lang="en-GB" sz="1400" dirty="0" smtClean="0"/>
              <a:t>Working scientifically targets are assessed throughout the year</a:t>
            </a:r>
            <a:endParaRPr lang="en-GB" sz="1400" dirty="0"/>
          </a:p>
        </p:txBody>
      </p:sp>
      <p:pic>
        <p:nvPicPr>
          <p:cNvPr id="16" name="Picture 15"/>
          <p:cNvPicPr>
            <a:picLocks noChangeAspect="1"/>
          </p:cNvPicPr>
          <p:nvPr/>
        </p:nvPicPr>
        <p:blipFill rotWithShape="1">
          <a:blip r:embed="rId6" cstate="print">
            <a:extLst>
              <a:ext uri="{28A0092B-C50C-407E-A947-70E740481C1C}">
                <a14:useLocalDpi xmlns:a14="http://schemas.microsoft.com/office/drawing/2010/main" val="0"/>
              </a:ext>
            </a:extLst>
          </a:blip>
          <a:srcRect l="10718" t="7179" r="13744"/>
          <a:stretch/>
        </p:blipFill>
        <p:spPr>
          <a:xfrm>
            <a:off x="647362" y="4290413"/>
            <a:ext cx="2638241" cy="2431372"/>
          </a:xfrm>
          <a:prstGeom prst="rect">
            <a:avLst/>
          </a:prstGeom>
          <a:ln w="38100">
            <a:solidFill>
              <a:srgbClr val="FFC000"/>
            </a:solidFill>
          </a:ln>
        </p:spPr>
      </p:pic>
      <p:sp>
        <p:nvSpPr>
          <p:cNvPr id="17" name="TextBox 16"/>
          <p:cNvSpPr txBox="1"/>
          <p:nvPr/>
        </p:nvSpPr>
        <p:spPr>
          <a:xfrm>
            <a:off x="2851416" y="4290413"/>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2</a:t>
            </a:r>
          </a:p>
        </p:txBody>
      </p:sp>
      <p:sp>
        <p:nvSpPr>
          <p:cNvPr id="19" name="TextBox 18"/>
          <p:cNvSpPr txBox="1"/>
          <p:nvPr/>
        </p:nvSpPr>
        <p:spPr>
          <a:xfrm>
            <a:off x="3398877" y="5306044"/>
            <a:ext cx="2064411" cy="954107"/>
          </a:xfrm>
          <a:prstGeom prst="rect">
            <a:avLst/>
          </a:prstGeom>
          <a:solidFill>
            <a:schemeClr val="bg1"/>
          </a:solidFill>
          <a:ln w="38100">
            <a:solidFill>
              <a:srgbClr val="FFC000"/>
            </a:solidFill>
          </a:ln>
        </p:spPr>
        <p:txBody>
          <a:bodyPr wrap="square" rtlCol="0">
            <a:spAutoFit/>
          </a:bodyPr>
          <a:lstStyle/>
          <a:p>
            <a:pPr algn="ctr"/>
            <a:r>
              <a:rPr lang="en-GB" sz="1400" dirty="0" smtClean="0"/>
              <a:t>Teachers use a variety of other assessment tools such as true/false statements</a:t>
            </a:r>
            <a:endParaRPr lang="en-GB" sz="1400" dirty="0"/>
          </a:p>
        </p:txBody>
      </p:sp>
    </p:spTree>
    <p:extLst>
      <p:ext uri="{BB962C8B-B14F-4D97-AF65-F5344CB8AC3E}">
        <p14:creationId xmlns:p14="http://schemas.microsoft.com/office/powerpoint/2010/main" val="40132479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97865" y="33432"/>
            <a:ext cx="184731" cy="369332"/>
          </a:xfrm>
          <a:prstGeom prst="rect">
            <a:avLst/>
          </a:prstGeom>
        </p:spPr>
        <p:txBody>
          <a:bodyPr wrap="none">
            <a:spAutoFit/>
          </a:bodyPr>
          <a:lstStyle/>
          <a:p>
            <a:endParaRPr lang="en-GB" dirty="0"/>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1967" t="28271" b="31864"/>
          <a:stretch/>
        </p:blipFill>
        <p:spPr>
          <a:xfrm>
            <a:off x="5233182" y="177577"/>
            <a:ext cx="6780627" cy="2067951"/>
          </a:xfrm>
          <a:prstGeom prst="rect">
            <a:avLst/>
          </a:prstGeom>
          <a:ln w="38100">
            <a:solidFill>
              <a:srgbClr val="FFC000"/>
            </a:solidFill>
          </a:ln>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873" t="21413" r="1436" b="2703"/>
          <a:stretch/>
        </p:blipFill>
        <p:spPr>
          <a:xfrm>
            <a:off x="7733563" y="3269491"/>
            <a:ext cx="4280246" cy="2460299"/>
          </a:xfrm>
          <a:prstGeom prst="rect">
            <a:avLst/>
          </a:prstGeom>
          <a:ln w="38100">
            <a:solidFill>
              <a:srgbClr val="FFC000"/>
            </a:solidFill>
          </a:ln>
        </p:spPr>
      </p:pic>
      <p:sp>
        <p:nvSpPr>
          <p:cNvPr id="7" name="TextBox 6"/>
          <p:cNvSpPr txBox="1"/>
          <p:nvPr/>
        </p:nvSpPr>
        <p:spPr>
          <a:xfrm>
            <a:off x="688133" y="5199266"/>
            <a:ext cx="2064411" cy="1169551"/>
          </a:xfrm>
          <a:prstGeom prst="rect">
            <a:avLst/>
          </a:prstGeom>
          <a:solidFill>
            <a:schemeClr val="bg1"/>
          </a:solidFill>
          <a:ln w="38100">
            <a:solidFill>
              <a:srgbClr val="FFC000"/>
            </a:solidFill>
          </a:ln>
        </p:spPr>
        <p:txBody>
          <a:bodyPr wrap="square" rtlCol="0">
            <a:spAutoFit/>
          </a:bodyPr>
          <a:lstStyle/>
          <a:p>
            <a:pPr algn="ctr"/>
            <a:r>
              <a:rPr lang="en-GB" sz="1400" dirty="0"/>
              <a:t>M</a:t>
            </a:r>
            <a:r>
              <a:rPr lang="en-GB" sz="1400" dirty="0" smtClean="0"/>
              <a:t>arking informs the children of what they </a:t>
            </a:r>
            <a:r>
              <a:rPr lang="en-GB" sz="1400" dirty="0"/>
              <a:t>h</a:t>
            </a:r>
            <a:r>
              <a:rPr lang="en-GB" sz="1400" dirty="0" smtClean="0"/>
              <a:t>ave done well and gives them extension/next steps.</a:t>
            </a:r>
            <a:endParaRPr lang="en-GB" sz="1400" dirty="0"/>
          </a:p>
        </p:txBody>
      </p:sp>
      <p:sp>
        <p:nvSpPr>
          <p:cNvPr id="10" name="TextBox 9"/>
          <p:cNvSpPr txBox="1"/>
          <p:nvPr/>
        </p:nvSpPr>
        <p:spPr>
          <a:xfrm>
            <a:off x="10635453" y="1937877"/>
            <a:ext cx="1292921" cy="954107"/>
          </a:xfrm>
          <a:prstGeom prst="rect">
            <a:avLst/>
          </a:prstGeom>
          <a:solidFill>
            <a:schemeClr val="bg1"/>
          </a:solidFill>
          <a:ln w="38100">
            <a:solidFill>
              <a:srgbClr val="FFC000"/>
            </a:solidFill>
          </a:ln>
        </p:spPr>
        <p:txBody>
          <a:bodyPr wrap="square" rtlCol="0">
            <a:spAutoFit/>
          </a:bodyPr>
          <a:lstStyle/>
          <a:p>
            <a:pPr algn="ctr"/>
            <a:r>
              <a:rPr lang="en-GB" sz="1400" dirty="0" smtClean="0"/>
              <a:t>Responding to marking is planned in to lessons.</a:t>
            </a:r>
            <a:endParaRPr lang="en-GB" sz="1400" dirty="0"/>
          </a:p>
        </p:txBody>
      </p:sp>
      <p:sp>
        <p:nvSpPr>
          <p:cNvPr id="11" name="TextBox 10"/>
          <p:cNvSpPr txBox="1"/>
          <p:nvPr/>
        </p:nvSpPr>
        <p:spPr>
          <a:xfrm>
            <a:off x="8832731" y="5163099"/>
            <a:ext cx="1612036" cy="1600438"/>
          </a:xfrm>
          <a:prstGeom prst="rect">
            <a:avLst/>
          </a:prstGeom>
          <a:solidFill>
            <a:schemeClr val="bg1"/>
          </a:solidFill>
          <a:ln w="38100">
            <a:solidFill>
              <a:srgbClr val="FFC000"/>
            </a:solidFill>
          </a:ln>
        </p:spPr>
        <p:txBody>
          <a:bodyPr wrap="square" rtlCol="0">
            <a:spAutoFit/>
          </a:bodyPr>
          <a:lstStyle/>
          <a:p>
            <a:pPr algn="ctr"/>
            <a:r>
              <a:rPr lang="en-GB" sz="1400" dirty="0" smtClean="0"/>
              <a:t>Marking their recordings is another way teachers can judge how well pupils have met the learning objective.</a:t>
            </a:r>
            <a:endParaRPr lang="en-GB" sz="1400"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489044" y="1128096"/>
            <a:ext cx="4606553" cy="3300369"/>
          </a:xfrm>
          <a:prstGeom prst="rect">
            <a:avLst/>
          </a:prstGeom>
          <a:ln w="38100">
            <a:solidFill>
              <a:srgbClr val="FFC000"/>
            </a:solidFill>
          </a:ln>
        </p:spPr>
      </p:pic>
      <p:sp>
        <p:nvSpPr>
          <p:cNvPr id="13" name="TextBox 12"/>
          <p:cNvSpPr txBox="1"/>
          <p:nvPr/>
        </p:nvSpPr>
        <p:spPr>
          <a:xfrm>
            <a:off x="11055738" y="164198"/>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4</a:t>
            </a:r>
          </a:p>
        </p:txBody>
      </p:sp>
      <p:sp>
        <p:nvSpPr>
          <p:cNvPr id="14" name="TextBox 13"/>
          <p:cNvSpPr txBox="1"/>
          <p:nvPr/>
        </p:nvSpPr>
        <p:spPr>
          <a:xfrm>
            <a:off x="7838203" y="5328949"/>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3</a:t>
            </a:r>
          </a:p>
        </p:txBody>
      </p:sp>
      <p:sp>
        <p:nvSpPr>
          <p:cNvPr id="15" name="TextBox 14"/>
          <p:cNvSpPr txBox="1"/>
          <p:nvPr/>
        </p:nvSpPr>
        <p:spPr>
          <a:xfrm>
            <a:off x="2556755" y="546909"/>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3</a:t>
            </a:r>
          </a:p>
        </p:txBody>
      </p:sp>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1704" t="14090" r="-1" b="11963"/>
          <a:stretch/>
        </p:blipFill>
        <p:spPr>
          <a:xfrm>
            <a:off x="3779691" y="2499976"/>
            <a:ext cx="2328233" cy="1313645"/>
          </a:xfrm>
          <a:prstGeom prst="rect">
            <a:avLst/>
          </a:prstGeom>
          <a:ln w="38100">
            <a:solidFill>
              <a:srgbClr val="FFC000"/>
            </a:solidFill>
          </a:ln>
        </p:spPr>
      </p:pic>
      <p:pic>
        <p:nvPicPr>
          <p:cNvPr id="4" name="Picture 3"/>
          <p:cNvPicPr>
            <a:picLocks noChangeAspect="1"/>
          </p:cNvPicPr>
          <p:nvPr/>
        </p:nvPicPr>
        <p:blipFill rotWithShape="1">
          <a:blip r:embed="rId6" cstate="print">
            <a:extLst>
              <a:ext uri="{28A0092B-C50C-407E-A947-70E740481C1C}">
                <a14:useLocalDpi xmlns:a14="http://schemas.microsoft.com/office/drawing/2010/main" val="0"/>
              </a:ext>
            </a:extLst>
          </a:blip>
          <a:srcRect t="8042" b="8103"/>
          <a:stretch/>
        </p:blipFill>
        <p:spPr>
          <a:xfrm>
            <a:off x="4114783" y="3917377"/>
            <a:ext cx="2211645" cy="1390920"/>
          </a:xfrm>
          <a:prstGeom prst="rect">
            <a:avLst/>
          </a:prstGeom>
          <a:ln w="38100">
            <a:solidFill>
              <a:srgbClr val="FFC000"/>
            </a:solidFill>
          </a:ln>
        </p:spPr>
      </p:pic>
      <p:pic>
        <p:nvPicPr>
          <p:cNvPr id="5" name="Picture 4"/>
          <p:cNvPicPr>
            <a:picLocks noChangeAspect="1"/>
          </p:cNvPicPr>
          <p:nvPr/>
        </p:nvPicPr>
        <p:blipFill rotWithShape="1">
          <a:blip r:embed="rId7" cstate="print">
            <a:extLst>
              <a:ext uri="{28A0092B-C50C-407E-A947-70E740481C1C}">
                <a14:useLocalDpi xmlns:a14="http://schemas.microsoft.com/office/drawing/2010/main" val="0"/>
              </a:ext>
            </a:extLst>
          </a:blip>
          <a:srcRect l="1" t="5388" r="1701" b="15504"/>
          <a:stretch/>
        </p:blipFill>
        <p:spPr>
          <a:xfrm>
            <a:off x="4826517" y="5372619"/>
            <a:ext cx="2304420" cy="1390918"/>
          </a:xfrm>
          <a:prstGeom prst="rect">
            <a:avLst/>
          </a:prstGeom>
          <a:ln w="38100">
            <a:solidFill>
              <a:srgbClr val="FFC000"/>
            </a:solidFill>
          </a:ln>
        </p:spPr>
      </p:pic>
      <p:sp>
        <p:nvSpPr>
          <p:cNvPr id="16" name="TextBox 15"/>
          <p:cNvSpPr txBox="1"/>
          <p:nvPr/>
        </p:nvSpPr>
        <p:spPr>
          <a:xfrm>
            <a:off x="6255035" y="2499976"/>
            <a:ext cx="1143735" cy="1600438"/>
          </a:xfrm>
          <a:prstGeom prst="rect">
            <a:avLst/>
          </a:prstGeom>
          <a:solidFill>
            <a:schemeClr val="bg1"/>
          </a:solidFill>
          <a:ln w="38100">
            <a:solidFill>
              <a:srgbClr val="FFC000"/>
            </a:solidFill>
          </a:ln>
        </p:spPr>
        <p:txBody>
          <a:bodyPr wrap="square" rtlCol="0">
            <a:spAutoFit/>
          </a:bodyPr>
          <a:lstStyle/>
          <a:p>
            <a:pPr algn="ctr"/>
            <a:r>
              <a:rPr lang="en-GB" sz="1400" dirty="0" smtClean="0"/>
              <a:t>Observations in Reception inform planning and allow assessment of ELGs</a:t>
            </a:r>
            <a:endParaRPr lang="en-GB" sz="1400" dirty="0"/>
          </a:p>
        </p:txBody>
      </p:sp>
      <p:sp>
        <p:nvSpPr>
          <p:cNvPr id="17" name="TextBox 16"/>
          <p:cNvSpPr txBox="1"/>
          <p:nvPr/>
        </p:nvSpPr>
        <p:spPr>
          <a:xfrm>
            <a:off x="4159679" y="4845272"/>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R</a:t>
            </a:r>
          </a:p>
        </p:txBody>
      </p:sp>
    </p:spTree>
    <p:extLst>
      <p:ext uri="{BB962C8B-B14F-4D97-AF65-F5344CB8AC3E}">
        <p14:creationId xmlns:p14="http://schemas.microsoft.com/office/powerpoint/2010/main" val="30877793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1046" y="14530"/>
            <a:ext cx="10515600" cy="464869"/>
          </a:xfrm>
        </p:spPr>
        <p:txBody>
          <a:bodyPr>
            <a:normAutofit/>
          </a:bodyPr>
          <a:lstStyle/>
          <a:p>
            <a:r>
              <a:rPr lang="en-GB" sz="1600" b="1" dirty="0" smtClean="0"/>
              <a:t>Children </a:t>
            </a:r>
            <a:r>
              <a:rPr lang="en-GB" sz="1600" b="1" dirty="0"/>
              <a:t>enjoy their science experiences in </a:t>
            </a:r>
            <a:r>
              <a:rPr lang="en-GB" sz="1600" b="1" dirty="0" smtClean="0"/>
              <a:t>school.</a:t>
            </a:r>
            <a:endParaRPr lang="en-GB" sz="16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4794045" y="774772"/>
            <a:ext cx="2883436" cy="2162577"/>
          </a:xfrm>
          <a:ln w="38100">
            <a:solidFill>
              <a:srgbClr val="FFC000"/>
            </a:solidFill>
          </a:ln>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90998" y="4214990"/>
            <a:ext cx="3266941" cy="2450206"/>
          </a:xfrm>
          <a:prstGeom prst="rect">
            <a:avLst/>
          </a:prstGeom>
          <a:ln w="38100">
            <a:solidFill>
              <a:srgbClr val="FFC000"/>
            </a:solidFill>
          </a:ln>
        </p:spPr>
      </p:pic>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11703" r="18102" b="14137"/>
          <a:stretch/>
        </p:blipFill>
        <p:spPr>
          <a:xfrm>
            <a:off x="260388" y="745562"/>
            <a:ext cx="2408348" cy="1635618"/>
          </a:xfrm>
          <a:prstGeom prst="rect">
            <a:avLst/>
          </a:prstGeom>
          <a:ln w="38100">
            <a:solidFill>
              <a:srgbClr val="FFC000"/>
            </a:solidFill>
          </a:ln>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13444" t="18155"/>
          <a:stretch/>
        </p:blipFill>
        <p:spPr>
          <a:xfrm>
            <a:off x="413483" y="2153397"/>
            <a:ext cx="2975021" cy="2109835"/>
          </a:xfrm>
          <a:prstGeom prst="rect">
            <a:avLst/>
          </a:prstGeom>
          <a:ln w="38100">
            <a:solidFill>
              <a:srgbClr val="FFC000"/>
            </a:solidFill>
          </a:ln>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71300" y="3326091"/>
            <a:ext cx="2661634" cy="1996226"/>
          </a:xfrm>
          <a:prstGeom prst="rect">
            <a:avLst/>
          </a:prstGeom>
          <a:ln w="38100">
            <a:solidFill>
              <a:srgbClr val="FFC000"/>
            </a:solidFill>
          </a:ln>
        </p:spPr>
      </p:pic>
      <p:pic>
        <p:nvPicPr>
          <p:cNvPr id="3" name="Picture 2"/>
          <p:cNvPicPr>
            <a:picLocks noChangeAspect="1"/>
          </p:cNvPicPr>
          <p:nvPr/>
        </p:nvPicPr>
        <p:blipFill rotWithShape="1">
          <a:blip r:embed="rId7" cstate="print">
            <a:extLst>
              <a:ext uri="{28A0092B-C50C-407E-A947-70E740481C1C}">
                <a14:useLocalDpi xmlns:a14="http://schemas.microsoft.com/office/drawing/2010/main" val="0"/>
              </a:ext>
            </a:extLst>
          </a:blip>
          <a:srcRect l="3672" t="42386" b="30183"/>
          <a:stretch/>
        </p:blipFill>
        <p:spPr>
          <a:xfrm>
            <a:off x="184428" y="5440093"/>
            <a:ext cx="5969904" cy="1275009"/>
          </a:xfrm>
          <a:prstGeom prst="rect">
            <a:avLst/>
          </a:prstGeom>
          <a:ln w="38100">
            <a:solidFill>
              <a:srgbClr val="FFC000"/>
            </a:solidFill>
          </a:ln>
        </p:spPr>
      </p:pic>
      <p:pic>
        <p:nvPicPr>
          <p:cNvPr id="10" name="Picture 9"/>
          <p:cNvPicPr>
            <a:picLocks noChangeAspect="1"/>
          </p:cNvPicPr>
          <p:nvPr/>
        </p:nvPicPr>
        <p:blipFill rotWithShape="1">
          <a:blip r:embed="rId8" cstate="print">
            <a:extLst>
              <a:ext uri="{28A0092B-C50C-407E-A947-70E740481C1C}">
                <a14:useLocalDpi xmlns:a14="http://schemas.microsoft.com/office/drawing/2010/main" val="0"/>
              </a:ext>
            </a:extLst>
          </a:blip>
          <a:srcRect l="2735" t="13333" r="5473" b="65572"/>
          <a:stretch/>
        </p:blipFill>
        <p:spPr>
          <a:xfrm>
            <a:off x="4910842" y="3336172"/>
            <a:ext cx="4128285" cy="711542"/>
          </a:xfrm>
          <a:prstGeom prst="rect">
            <a:avLst/>
          </a:prstGeom>
          <a:ln w="38100">
            <a:solidFill>
              <a:srgbClr val="FFC000"/>
            </a:solidFill>
          </a:ln>
        </p:spPr>
      </p:pic>
      <p:sp>
        <p:nvSpPr>
          <p:cNvPr id="14" name="TextBox 13"/>
          <p:cNvSpPr txBox="1"/>
          <p:nvPr/>
        </p:nvSpPr>
        <p:spPr>
          <a:xfrm>
            <a:off x="2323782" y="796226"/>
            <a:ext cx="1756670" cy="1015663"/>
          </a:xfrm>
          <a:prstGeom prst="rect">
            <a:avLst/>
          </a:prstGeom>
          <a:solidFill>
            <a:schemeClr val="bg1"/>
          </a:solidFill>
          <a:ln w="38100">
            <a:solidFill>
              <a:srgbClr val="FFC000"/>
            </a:solidFill>
          </a:ln>
        </p:spPr>
        <p:txBody>
          <a:bodyPr wrap="square" rtlCol="0">
            <a:spAutoFit/>
          </a:bodyPr>
          <a:lstStyle/>
          <a:p>
            <a:pPr algn="ctr"/>
            <a:r>
              <a:rPr lang="en-GB" sz="1200" b="1" dirty="0" smtClean="0"/>
              <a:t>Humpty Dumpty Challenge.</a:t>
            </a:r>
          </a:p>
          <a:p>
            <a:pPr algn="ctr"/>
            <a:r>
              <a:rPr lang="en-GB" sz="1200" i="1" dirty="0" smtClean="0"/>
              <a:t>Making a container to protect Humpty from a fall!</a:t>
            </a:r>
            <a:endParaRPr lang="en-GB" sz="1200" i="1" dirty="0"/>
          </a:p>
        </p:txBody>
      </p:sp>
      <p:sp>
        <p:nvSpPr>
          <p:cNvPr id="15" name="TextBox 14"/>
          <p:cNvSpPr txBox="1"/>
          <p:nvPr/>
        </p:nvSpPr>
        <p:spPr>
          <a:xfrm>
            <a:off x="26308" y="1832644"/>
            <a:ext cx="936223" cy="830997"/>
          </a:xfrm>
          <a:prstGeom prst="rect">
            <a:avLst/>
          </a:prstGeom>
          <a:solidFill>
            <a:schemeClr val="bg1"/>
          </a:solidFill>
          <a:ln w="38100">
            <a:solidFill>
              <a:srgbClr val="FFC000"/>
            </a:solidFill>
          </a:ln>
        </p:spPr>
        <p:txBody>
          <a:bodyPr wrap="square" rtlCol="0">
            <a:spAutoFit/>
          </a:bodyPr>
          <a:lstStyle/>
          <a:p>
            <a:pPr algn="ctr"/>
            <a:r>
              <a:rPr lang="en-GB" sz="1200" dirty="0" smtClean="0"/>
              <a:t>Even our caretaker got involved!</a:t>
            </a:r>
            <a:endParaRPr lang="en-GB" sz="1200" dirty="0"/>
          </a:p>
        </p:txBody>
      </p:sp>
      <p:sp>
        <p:nvSpPr>
          <p:cNvPr id="16" name="TextBox 15"/>
          <p:cNvSpPr txBox="1"/>
          <p:nvPr/>
        </p:nvSpPr>
        <p:spPr>
          <a:xfrm>
            <a:off x="5417385" y="71824"/>
            <a:ext cx="1756670" cy="461665"/>
          </a:xfrm>
          <a:prstGeom prst="rect">
            <a:avLst/>
          </a:prstGeom>
          <a:solidFill>
            <a:schemeClr val="bg1"/>
          </a:solidFill>
          <a:ln w="38100">
            <a:solidFill>
              <a:srgbClr val="FFC000"/>
            </a:solidFill>
          </a:ln>
        </p:spPr>
        <p:txBody>
          <a:bodyPr wrap="square" rtlCol="0">
            <a:spAutoFit/>
          </a:bodyPr>
          <a:lstStyle/>
          <a:p>
            <a:pPr algn="ctr"/>
            <a:r>
              <a:rPr lang="en-GB" sz="1200" dirty="0" smtClean="0"/>
              <a:t>Dress up as ‘something scientific’</a:t>
            </a:r>
            <a:endParaRPr lang="en-GB" sz="1200" dirty="0"/>
          </a:p>
        </p:txBody>
      </p:sp>
      <p:pic>
        <p:nvPicPr>
          <p:cNvPr id="17" name="Picture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9239491" y="506555"/>
            <a:ext cx="2076719" cy="1557539"/>
          </a:xfrm>
          <a:prstGeom prst="rect">
            <a:avLst/>
          </a:prstGeom>
          <a:ln w="38100">
            <a:solidFill>
              <a:srgbClr val="FFC000"/>
            </a:solidFill>
          </a:ln>
        </p:spPr>
      </p:pic>
      <p:sp>
        <p:nvSpPr>
          <p:cNvPr id="18" name="TextBox 17"/>
          <p:cNvSpPr txBox="1"/>
          <p:nvPr/>
        </p:nvSpPr>
        <p:spPr>
          <a:xfrm>
            <a:off x="9499081" y="1924978"/>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R</a:t>
            </a:r>
          </a:p>
        </p:txBody>
      </p:sp>
      <p:sp>
        <p:nvSpPr>
          <p:cNvPr id="19" name="Oval Callout 18"/>
          <p:cNvSpPr/>
          <p:nvPr/>
        </p:nvSpPr>
        <p:spPr>
          <a:xfrm>
            <a:off x="9469051" y="2648166"/>
            <a:ext cx="2550662" cy="1391698"/>
          </a:xfrm>
          <a:prstGeom prst="wedgeEllipseCallout">
            <a:avLst>
              <a:gd name="adj1" fmla="val 17987"/>
              <a:gd name="adj2" fmla="val 107413"/>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Gardening club was good fun – especially when we got to make sandwiches with what we grew.</a:t>
            </a:r>
          </a:p>
          <a:p>
            <a:pPr algn="ctr"/>
            <a:endParaRPr lang="en-GB" sz="1400" i="1" dirty="0">
              <a:solidFill>
                <a:schemeClr val="tx1"/>
              </a:solidFill>
            </a:endParaRPr>
          </a:p>
        </p:txBody>
      </p:sp>
      <p:sp>
        <p:nvSpPr>
          <p:cNvPr id="20" name="Oval Callout 19"/>
          <p:cNvSpPr/>
          <p:nvPr/>
        </p:nvSpPr>
        <p:spPr>
          <a:xfrm>
            <a:off x="7460050" y="377696"/>
            <a:ext cx="1836810" cy="1391698"/>
          </a:xfrm>
          <a:prstGeom prst="wedgeEllipseCallout">
            <a:avLst>
              <a:gd name="adj1" fmla="val 83680"/>
              <a:gd name="adj2" fmla="val -733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 loved seeing what whether things float or sink in jelly</a:t>
            </a:r>
          </a:p>
          <a:p>
            <a:pPr algn="ctr"/>
            <a:endParaRPr lang="en-GB" sz="1400" i="1" dirty="0">
              <a:solidFill>
                <a:schemeClr val="tx1"/>
              </a:solidFill>
            </a:endParaRPr>
          </a:p>
        </p:txBody>
      </p:sp>
    </p:spTree>
    <p:extLst>
      <p:ext uri="{BB962C8B-B14F-4D97-AF65-F5344CB8AC3E}">
        <p14:creationId xmlns:p14="http://schemas.microsoft.com/office/powerpoint/2010/main" val="28955163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898" y="224468"/>
            <a:ext cx="10515600" cy="309788"/>
          </a:xfrm>
        </p:spPr>
        <p:txBody>
          <a:bodyPr>
            <a:normAutofit fontScale="90000"/>
          </a:bodyPr>
          <a:lstStyle/>
          <a:p>
            <a:endParaRPr lang="en-GB" sz="1600" dirty="0"/>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4845" r="27879" b="4289"/>
          <a:stretch/>
        </p:blipFill>
        <p:spPr>
          <a:xfrm>
            <a:off x="4106575" y="257869"/>
            <a:ext cx="2854817" cy="2697614"/>
          </a:xfrm>
          <a:prstGeom prst="rect">
            <a:avLst/>
          </a:prstGeom>
          <a:ln w="38100">
            <a:solidFill>
              <a:srgbClr val="FFC000"/>
            </a:solidFill>
          </a:ln>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11340" r="19681" b="7685"/>
          <a:stretch/>
        </p:blipFill>
        <p:spPr>
          <a:xfrm>
            <a:off x="8416706" y="3680688"/>
            <a:ext cx="3679064" cy="2781837"/>
          </a:xfrm>
          <a:prstGeom prst="rect">
            <a:avLst/>
          </a:prstGeom>
          <a:ln w="38100">
            <a:solidFill>
              <a:srgbClr val="FFC000"/>
            </a:solidFill>
          </a:ln>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l="-679" t="13349" r="3054" b="1584"/>
          <a:stretch/>
        </p:blipFill>
        <p:spPr>
          <a:xfrm>
            <a:off x="211790" y="3915082"/>
            <a:ext cx="3704822" cy="2421228"/>
          </a:xfrm>
          <a:prstGeom prst="rect">
            <a:avLst/>
          </a:prstGeom>
          <a:ln w="38100">
            <a:solidFill>
              <a:srgbClr val="FFC000"/>
            </a:solidFill>
          </a:ln>
        </p:spPr>
      </p:pic>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t="9288" r="7033" b="23625"/>
          <a:stretch/>
        </p:blipFill>
        <p:spPr>
          <a:xfrm>
            <a:off x="7586456" y="213320"/>
            <a:ext cx="4426040" cy="2395472"/>
          </a:xfrm>
          <a:prstGeom prst="rect">
            <a:avLst/>
          </a:prstGeom>
          <a:ln w="38100">
            <a:solidFill>
              <a:srgbClr val="FFC000"/>
            </a:solidFill>
          </a:ln>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l="13865" t="9938" r="9203" b="24295"/>
          <a:stretch/>
        </p:blipFill>
        <p:spPr>
          <a:xfrm>
            <a:off x="359898" y="609659"/>
            <a:ext cx="2691685" cy="1725769"/>
          </a:xfrm>
          <a:prstGeom prst="rect">
            <a:avLst/>
          </a:prstGeom>
          <a:ln w="38100">
            <a:solidFill>
              <a:srgbClr val="FFC000"/>
            </a:solidFill>
          </a:ln>
        </p:spPr>
      </p:pic>
      <p:pic>
        <p:nvPicPr>
          <p:cNvPr id="8" name="Picture 7"/>
          <p:cNvPicPr>
            <a:picLocks noChangeAspect="1"/>
          </p:cNvPicPr>
          <p:nvPr/>
        </p:nvPicPr>
        <p:blipFill rotWithShape="1">
          <a:blip r:embed="rId7" cstate="print">
            <a:extLst>
              <a:ext uri="{28A0092B-C50C-407E-A947-70E740481C1C}">
                <a14:useLocalDpi xmlns:a14="http://schemas.microsoft.com/office/drawing/2010/main" val="0"/>
              </a:ext>
            </a:extLst>
          </a:blip>
          <a:srcRect l="45509" t="847" r="40254" b="3051"/>
          <a:stretch/>
        </p:blipFill>
        <p:spPr>
          <a:xfrm rot="5400000">
            <a:off x="5290936" y="1324870"/>
            <a:ext cx="721217" cy="3651161"/>
          </a:xfrm>
          <a:prstGeom prst="rect">
            <a:avLst/>
          </a:prstGeom>
          <a:ln w="38100">
            <a:solidFill>
              <a:srgbClr val="FFC000"/>
            </a:solidFill>
          </a:ln>
        </p:spPr>
      </p:pic>
      <p:sp>
        <p:nvSpPr>
          <p:cNvPr id="9" name="TextBox 8"/>
          <p:cNvSpPr txBox="1"/>
          <p:nvPr/>
        </p:nvSpPr>
        <p:spPr>
          <a:xfrm>
            <a:off x="4272253" y="340134"/>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1</a:t>
            </a:r>
          </a:p>
        </p:txBody>
      </p:sp>
      <p:pic>
        <p:nvPicPr>
          <p:cNvPr id="10" name="Picture 9"/>
          <p:cNvPicPr>
            <a:picLocks noChangeAspect="1"/>
          </p:cNvPicPr>
          <p:nvPr/>
        </p:nvPicPr>
        <p:blipFill rotWithShape="1">
          <a:blip r:embed="rId8" cstate="print">
            <a:extLst>
              <a:ext uri="{28A0092B-C50C-407E-A947-70E740481C1C}">
                <a14:useLocalDpi xmlns:a14="http://schemas.microsoft.com/office/drawing/2010/main" val="0"/>
              </a:ext>
            </a:extLst>
          </a:blip>
          <a:srcRect t="34554" b="19624"/>
          <a:stretch/>
        </p:blipFill>
        <p:spPr>
          <a:xfrm>
            <a:off x="94366" y="2480275"/>
            <a:ext cx="3481400" cy="1196425"/>
          </a:xfrm>
          <a:prstGeom prst="rect">
            <a:avLst/>
          </a:prstGeom>
          <a:ln w="38100">
            <a:solidFill>
              <a:srgbClr val="FFC000"/>
            </a:solidFill>
          </a:ln>
        </p:spPr>
      </p:pic>
      <p:sp>
        <p:nvSpPr>
          <p:cNvPr id="11" name="TextBox 10"/>
          <p:cNvSpPr txBox="1"/>
          <p:nvPr/>
        </p:nvSpPr>
        <p:spPr>
          <a:xfrm>
            <a:off x="412710" y="655604"/>
            <a:ext cx="1422356" cy="338554"/>
          </a:xfrm>
          <a:prstGeom prst="rect">
            <a:avLst/>
          </a:prstGeom>
          <a:solidFill>
            <a:srgbClr val="FFFF66"/>
          </a:solidFill>
          <a:ln w="38100">
            <a:solidFill>
              <a:srgbClr val="FFC000"/>
            </a:solidFill>
          </a:ln>
        </p:spPr>
        <p:txBody>
          <a:bodyPr wrap="square" rtlCol="0">
            <a:spAutoFit/>
          </a:bodyPr>
          <a:lstStyle/>
          <a:p>
            <a:pPr algn="ctr"/>
            <a:r>
              <a:rPr lang="en-GB" sz="1600" dirty="0" smtClean="0"/>
              <a:t>Whole school</a:t>
            </a:r>
          </a:p>
        </p:txBody>
      </p:sp>
      <p:sp>
        <p:nvSpPr>
          <p:cNvPr id="12" name="Oval Callout 11"/>
          <p:cNvSpPr/>
          <p:nvPr/>
        </p:nvSpPr>
        <p:spPr>
          <a:xfrm>
            <a:off x="2391337" y="5766645"/>
            <a:ext cx="1926016" cy="1004648"/>
          </a:xfrm>
          <a:prstGeom prst="wedgeEllipseCallout">
            <a:avLst>
              <a:gd name="adj1" fmla="val -30317"/>
              <a:gd name="adj2" fmla="val -103133"/>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 like the way my zappy zoomer moves!</a:t>
            </a:r>
          </a:p>
          <a:p>
            <a:pPr algn="r"/>
            <a:r>
              <a:rPr lang="en-GB" sz="1400" i="1" dirty="0" smtClean="0">
                <a:solidFill>
                  <a:schemeClr val="tx1"/>
                </a:solidFill>
              </a:rPr>
              <a:t> </a:t>
            </a:r>
            <a:endParaRPr lang="en-GB" sz="1200" i="1" dirty="0">
              <a:solidFill>
                <a:schemeClr val="tx1"/>
              </a:solidFill>
            </a:endParaRPr>
          </a:p>
        </p:txBody>
      </p:sp>
      <p:sp>
        <p:nvSpPr>
          <p:cNvPr id="13" name="TextBox 12"/>
          <p:cNvSpPr txBox="1"/>
          <p:nvPr/>
        </p:nvSpPr>
        <p:spPr>
          <a:xfrm>
            <a:off x="457997" y="3951520"/>
            <a:ext cx="9329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Years 2-4</a:t>
            </a:r>
          </a:p>
        </p:txBody>
      </p:sp>
      <p:sp>
        <p:nvSpPr>
          <p:cNvPr id="14" name="TextBox 13"/>
          <p:cNvSpPr txBox="1"/>
          <p:nvPr/>
        </p:nvSpPr>
        <p:spPr>
          <a:xfrm>
            <a:off x="5227727" y="3676700"/>
            <a:ext cx="1326570" cy="338554"/>
          </a:xfrm>
          <a:prstGeom prst="rect">
            <a:avLst/>
          </a:prstGeom>
          <a:solidFill>
            <a:schemeClr val="bg1"/>
          </a:solidFill>
          <a:ln w="38100">
            <a:solidFill>
              <a:srgbClr val="FFC000"/>
            </a:solidFill>
          </a:ln>
        </p:spPr>
        <p:txBody>
          <a:bodyPr wrap="square" rtlCol="0">
            <a:spAutoFit/>
          </a:bodyPr>
          <a:lstStyle/>
          <a:p>
            <a:pPr algn="ctr"/>
            <a:r>
              <a:rPr lang="en-GB" sz="1600" b="1" dirty="0" smtClean="0"/>
              <a:t>Science Club</a:t>
            </a:r>
            <a:endParaRPr lang="en-GB" sz="1600" b="1" dirty="0"/>
          </a:p>
        </p:txBody>
      </p:sp>
      <p:cxnSp>
        <p:nvCxnSpPr>
          <p:cNvPr id="16" name="Straight Arrow Connector 15"/>
          <p:cNvCxnSpPr/>
          <p:nvPr/>
        </p:nvCxnSpPr>
        <p:spPr>
          <a:xfrm flipH="1">
            <a:off x="3982291" y="3789329"/>
            <a:ext cx="1090435" cy="252098"/>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6843643" y="3850855"/>
            <a:ext cx="1573063" cy="117202"/>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p:cNvPicPr>
            <a:picLocks noChangeAspect="1"/>
          </p:cNvPicPr>
          <p:nvPr/>
        </p:nvPicPr>
        <p:blipFill rotWithShape="1">
          <a:blip r:embed="rId9" cstate="print">
            <a:extLst>
              <a:ext uri="{28A0092B-C50C-407E-A947-70E740481C1C}">
                <a14:useLocalDpi xmlns:a14="http://schemas.microsoft.com/office/drawing/2010/main" val="0"/>
              </a:ext>
            </a:extLst>
          </a:blip>
          <a:srcRect t="46948" r="5962" b="31080"/>
          <a:stretch/>
        </p:blipFill>
        <p:spPr>
          <a:xfrm>
            <a:off x="7727324" y="2722809"/>
            <a:ext cx="4206369" cy="737113"/>
          </a:xfrm>
          <a:prstGeom prst="rect">
            <a:avLst/>
          </a:prstGeom>
          <a:ln w="38100">
            <a:solidFill>
              <a:srgbClr val="FFC000"/>
            </a:solidFill>
          </a:ln>
        </p:spPr>
      </p:pic>
      <p:pic>
        <p:nvPicPr>
          <p:cNvPr id="21" name="Picture 20"/>
          <p:cNvPicPr>
            <a:picLocks noChangeAspect="1"/>
          </p:cNvPicPr>
          <p:nvPr/>
        </p:nvPicPr>
        <p:blipFill rotWithShape="1">
          <a:blip r:embed="rId10" cstate="print">
            <a:extLst>
              <a:ext uri="{28A0092B-C50C-407E-A947-70E740481C1C}">
                <a14:useLocalDpi xmlns:a14="http://schemas.microsoft.com/office/drawing/2010/main" val="0"/>
              </a:ext>
            </a:extLst>
          </a:blip>
          <a:srcRect l="3897" t="25540" r="2019" b="34648"/>
          <a:stretch/>
        </p:blipFill>
        <p:spPr>
          <a:xfrm>
            <a:off x="4172900" y="4334010"/>
            <a:ext cx="3987518" cy="1609832"/>
          </a:xfrm>
          <a:prstGeom prst="rect">
            <a:avLst/>
          </a:prstGeom>
          <a:ln w="38100">
            <a:solidFill>
              <a:srgbClr val="FFC000"/>
            </a:solidFill>
          </a:ln>
        </p:spPr>
      </p:pic>
      <p:sp>
        <p:nvSpPr>
          <p:cNvPr id="23" name="TextBox 22"/>
          <p:cNvSpPr txBox="1"/>
          <p:nvPr/>
        </p:nvSpPr>
        <p:spPr>
          <a:xfrm>
            <a:off x="5260863" y="6242883"/>
            <a:ext cx="2210513" cy="584775"/>
          </a:xfrm>
          <a:prstGeom prst="rect">
            <a:avLst/>
          </a:prstGeom>
          <a:solidFill>
            <a:schemeClr val="bg1"/>
          </a:solidFill>
          <a:ln w="38100">
            <a:solidFill>
              <a:srgbClr val="FFC000"/>
            </a:solidFill>
          </a:ln>
        </p:spPr>
        <p:txBody>
          <a:bodyPr wrap="square" rtlCol="0">
            <a:spAutoFit/>
          </a:bodyPr>
          <a:lstStyle/>
          <a:p>
            <a:pPr algn="ctr"/>
            <a:r>
              <a:rPr lang="en-GB" sz="1600" b="1" i="1" dirty="0" smtClean="0"/>
              <a:t>Examples of feedback on Pupil Voice</a:t>
            </a:r>
            <a:endParaRPr lang="en-GB" sz="1600" b="1" i="1" dirty="0"/>
          </a:p>
        </p:txBody>
      </p:sp>
      <p:sp>
        <p:nvSpPr>
          <p:cNvPr id="22" name="TextBox 21"/>
          <p:cNvSpPr txBox="1"/>
          <p:nvPr/>
        </p:nvSpPr>
        <p:spPr>
          <a:xfrm>
            <a:off x="2264272" y="257869"/>
            <a:ext cx="1326570" cy="338554"/>
          </a:xfrm>
          <a:prstGeom prst="rect">
            <a:avLst/>
          </a:prstGeom>
          <a:solidFill>
            <a:schemeClr val="bg1"/>
          </a:solidFill>
          <a:ln w="38100">
            <a:solidFill>
              <a:srgbClr val="FFC000"/>
            </a:solidFill>
          </a:ln>
        </p:spPr>
        <p:txBody>
          <a:bodyPr wrap="square" rtlCol="0">
            <a:spAutoFit/>
          </a:bodyPr>
          <a:lstStyle/>
          <a:p>
            <a:pPr algn="ctr"/>
            <a:r>
              <a:rPr lang="en-GB" sz="1600" b="1" dirty="0" smtClean="0"/>
              <a:t>Owl Time</a:t>
            </a:r>
            <a:endParaRPr lang="en-GB" sz="1600" b="1" dirty="0"/>
          </a:p>
        </p:txBody>
      </p:sp>
      <p:sp>
        <p:nvSpPr>
          <p:cNvPr id="24" name="TextBox 23"/>
          <p:cNvSpPr txBox="1"/>
          <p:nvPr/>
        </p:nvSpPr>
        <p:spPr>
          <a:xfrm>
            <a:off x="5947354" y="1882479"/>
            <a:ext cx="1895880" cy="584775"/>
          </a:xfrm>
          <a:prstGeom prst="rect">
            <a:avLst/>
          </a:prstGeom>
          <a:solidFill>
            <a:schemeClr val="bg1"/>
          </a:solidFill>
          <a:ln w="38100">
            <a:solidFill>
              <a:srgbClr val="FFC000"/>
            </a:solidFill>
          </a:ln>
        </p:spPr>
        <p:txBody>
          <a:bodyPr wrap="square" rtlCol="0">
            <a:spAutoFit/>
          </a:bodyPr>
          <a:lstStyle/>
          <a:p>
            <a:pPr algn="ctr"/>
            <a:r>
              <a:rPr lang="en-GB" sz="1600" b="1" dirty="0" smtClean="0"/>
              <a:t>Science Week </a:t>
            </a:r>
            <a:r>
              <a:rPr lang="en-GB" sz="1600" dirty="0" smtClean="0"/>
              <a:t>Slime and balloon rockets.</a:t>
            </a:r>
            <a:endParaRPr lang="en-GB" sz="1600" b="1" dirty="0"/>
          </a:p>
        </p:txBody>
      </p:sp>
      <p:sp>
        <p:nvSpPr>
          <p:cNvPr id="25" name="TextBox 24"/>
          <p:cNvSpPr txBox="1"/>
          <p:nvPr/>
        </p:nvSpPr>
        <p:spPr>
          <a:xfrm>
            <a:off x="10698698" y="1996874"/>
            <a:ext cx="1234995"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3 and 4</a:t>
            </a:r>
          </a:p>
        </p:txBody>
      </p:sp>
    </p:spTree>
    <p:extLst>
      <p:ext uri="{BB962C8B-B14F-4D97-AF65-F5344CB8AC3E}">
        <p14:creationId xmlns:p14="http://schemas.microsoft.com/office/powerpoint/2010/main" val="40690196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643" y="85245"/>
            <a:ext cx="10515600" cy="639427"/>
          </a:xfrm>
        </p:spPr>
        <p:txBody>
          <a:bodyPr>
            <a:noAutofit/>
          </a:bodyPr>
          <a:lstStyle/>
          <a:p>
            <a:r>
              <a:rPr lang="en-GB" sz="1600" b="1" dirty="0" smtClean="0"/>
              <a:t>Science </a:t>
            </a:r>
            <a:r>
              <a:rPr lang="en-GB" sz="1600" b="1" dirty="0"/>
              <a:t>supports and links with  other curriculum areas and contributes to maximising whole school initiatives while retaining its unique status</a:t>
            </a:r>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15984" r="7260" b="7218"/>
          <a:stretch/>
        </p:blipFill>
        <p:spPr>
          <a:xfrm>
            <a:off x="2337505" y="4699691"/>
            <a:ext cx="3080456" cy="1913208"/>
          </a:xfrm>
          <a:ln w="38100">
            <a:solidFill>
              <a:srgbClr val="FFC000"/>
            </a:solidFill>
          </a:ln>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6023" y="4620331"/>
            <a:ext cx="2632803" cy="1974602"/>
          </a:xfrm>
          <a:prstGeom prst="rect">
            <a:avLst/>
          </a:prstGeom>
          <a:ln w="38100">
            <a:solidFill>
              <a:srgbClr val="FFC000"/>
            </a:solidFill>
          </a:ln>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73143" y="1242004"/>
            <a:ext cx="3526971" cy="2645228"/>
          </a:xfrm>
          <a:prstGeom prst="rect">
            <a:avLst/>
          </a:prstGeom>
          <a:ln w="38100">
            <a:solidFill>
              <a:srgbClr val="FFC000"/>
            </a:solidFill>
          </a:ln>
        </p:spPr>
      </p:pic>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l="44280" t="-138" r="11264" b="3022"/>
          <a:stretch/>
        </p:blipFill>
        <p:spPr>
          <a:xfrm rot="16200000">
            <a:off x="7044684" y="-550050"/>
            <a:ext cx="3545058" cy="5808186"/>
          </a:xfrm>
          <a:prstGeom prst="rect">
            <a:avLst/>
          </a:prstGeom>
          <a:ln w="38100">
            <a:solidFill>
              <a:srgbClr val="FFC000"/>
            </a:solidFill>
          </a:ln>
        </p:spPr>
      </p:pic>
      <p:sp>
        <p:nvSpPr>
          <p:cNvPr id="11" name="Oval Callout 10"/>
          <p:cNvSpPr/>
          <p:nvPr/>
        </p:nvSpPr>
        <p:spPr>
          <a:xfrm>
            <a:off x="5257363" y="4861398"/>
            <a:ext cx="2517542" cy="1555662"/>
          </a:xfrm>
          <a:prstGeom prst="wedgeEllipseCallout">
            <a:avLst>
              <a:gd name="adj1" fmla="val -71576"/>
              <a:gd name="adj2" fmla="val -15894"/>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Reading about forces in Guided Reading has helped me understand more about friction</a:t>
            </a:r>
          </a:p>
          <a:p>
            <a:pPr algn="ctr"/>
            <a:endParaRPr lang="en-GB" sz="1200" i="1" dirty="0">
              <a:solidFill>
                <a:schemeClr val="tx1"/>
              </a:solidFill>
            </a:endParaRPr>
          </a:p>
        </p:txBody>
      </p:sp>
      <p:sp>
        <p:nvSpPr>
          <p:cNvPr id="12" name="TextBox 11"/>
          <p:cNvSpPr txBox="1"/>
          <p:nvPr/>
        </p:nvSpPr>
        <p:spPr>
          <a:xfrm>
            <a:off x="7985395" y="4699691"/>
            <a:ext cx="1295997" cy="1815882"/>
          </a:xfrm>
          <a:prstGeom prst="rect">
            <a:avLst/>
          </a:prstGeom>
          <a:solidFill>
            <a:schemeClr val="bg1"/>
          </a:solidFill>
          <a:ln w="38100">
            <a:solidFill>
              <a:srgbClr val="FFC000"/>
            </a:solidFill>
          </a:ln>
        </p:spPr>
        <p:txBody>
          <a:bodyPr wrap="square" rtlCol="0">
            <a:spAutoFit/>
          </a:bodyPr>
          <a:lstStyle/>
          <a:p>
            <a:pPr algn="ctr"/>
            <a:r>
              <a:rPr lang="en-GB" sz="1600" dirty="0" smtClean="0"/>
              <a:t>Using knowledge of coordinates to create an electrical circuit </a:t>
            </a:r>
            <a:endParaRPr lang="en-GB" sz="1600" dirty="0"/>
          </a:p>
        </p:txBody>
      </p:sp>
      <p:sp>
        <p:nvSpPr>
          <p:cNvPr id="13" name="TextBox 12"/>
          <p:cNvSpPr txBox="1"/>
          <p:nvPr/>
        </p:nvSpPr>
        <p:spPr>
          <a:xfrm>
            <a:off x="10497818" y="809795"/>
            <a:ext cx="1756670" cy="1077218"/>
          </a:xfrm>
          <a:prstGeom prst="rect">
            <a:avLst/>
          </a:prstGeom>
          <a:solidFill>
            <a:schemeClr val="bg1"/>
          </a:solidFill>
          <a:ln w="38100">
            <a:solidFill>
              <a:srgbClr val="FFC000"/>
            </a:solidFill>
          </a:ln>
        </p:spPr>
        <p:txBody>
          <a:bodyPr wrap="square" rtlCol="0">
            <a:spAutoFit/>
          </a:bodyPr>
          <a:lstStyle/>
          <a:p>
            <a:pPr algn="ctr"/>
            <a:r>
              <a:rPr lang="en-GB" sz="1600" dirty="0" smtClean="0"/>
              <a:t>Writing ‘Just So’ stories literacy supports work in ‘evolution’.</a:t>
            </a:r>
            <a:endParaRPr lang="en-GB" sz="1600" dirty="0"/>
          </a:p>
        </p:txBody>
      </p:sp>
      <p:sp>
        <p:nvSpPr>
          <p:cNvPr id="14" name="TextBox 13"/>
          <p:cNvSpPr txBox="1"/>
          <p:nvPr/>
        </p:nvSpPr>
        <p:spPr>
          <a:xfrm>
            <a:off x="175865" y="4363443"/>
            <a:ext cx="1951150" cy="1077218"/>
          </a:xfrm>
          <a:prstGeom prst="rect">
            <a:avLst/>
          </a:prstGeom>
          <a:solidFill>
            <a:schemeClr val="bg1"/>
          </a:solidFill>
          <a:ln w="38100">
            <a:solidFill>
              <a:srgbClr val="FFC000"/>
            </a:solidFill>
          </a:ln>
        </p:spPr>
        <p:txBody>
          <a:bodyPr wrap="square" rtlCol="0">
            <a:spAutoFit/>
          </a:bodyPr>
          <a:lstStyle/>
          <a:p>
            <a:pPr algn="ctr"/>
            <a:r>
              <a:rPr lang="en-GB" sz="1600" dirty="0" smtClean="0"/>
              <a:t>Creating a page from a moving book on forces in DT (levers and linkages).</a:t>
            </a:r>
            <a:endParaRPr lang="en-GB" sz="1600" dirty="0"/>
          </a:p>
        </p:txBody>
      </p:sp>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2998483" y="1156891"/>
            <a:ext cx="2846073" cy="2134555"/>
          </a:xfrm>
          <a:prstGeom prst="rect">
            <a:avLst/>
          </a:prstGeom>
          <a:ln w="38100">
            <a:solidFill>
              <a:srgbClr val="FFC000"/>
            </a:solidFill>
          </a:ln>
        </p:spPr>
      </p:pic>
      <p:sp>
        <p:nvSpPr>
          <p:cNvPr id="16" name="TextBox 15"/>
          <p:cNvSpPr txBox="1"/>
          <p:nvPr/>
        </p:nvSpPr>
        <p:spPr>
          <a:xfrm>
            <a:off x="3332478" y="3723665"/>
            <a:ext cx="2178082" cy="830997"/>
          </a:xfrm>
          <a:prstGeom prst="rect">
            <a:avLst/>
          </a:prstGeom>
          <a:solidFill>
            <a:schemeClr val="bg1"/>
          </a:solidFill>
          <a:ln w="38100">
            <a:solidFill>
              <a:srgbClr val="FFC000"/>
            </a:solidFill>
          </a:ln>
        </p:spPr>
        <p:txBody>
          <a:bodyPr wrap="square" rtlCol="0">
            <a:spAutoFit/>
          </a:bodyPr>
          <a:lstStyle/>
          <a:p>
            <a:pPr algn="ctr"/>
            <a:r>
              <a:rPr lang="en-GB" sz="1600" dirty="0" smtClean="0"/>
              <a:t>Investigating how bulbs grow in order to make Easter baskets in RE</a:t>
            </a:r>
            <a:endParaRPr lang="en-GB" sz="1600" dirty="0"/>
          </a:p>
        </p:txBody>
      </p:sp>
      <p:sp>
        <p:nvSpPr>
          <p:cNvPr id="17" name="TextBox 16"/>
          <p:cNvSpPr txBox="1"/>
          <p:nvPr/>
        </p:nvSpPr>
        <p:spPr>
          <a:xfrm>
            <a:off x="3432991" y="1025239"/>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a:t>
            </a:r>
            <a:r>
              <a:rPr lang="en-GB" sz="1500" dirty="0"/>
              <a:t>2</a:t>
            </a:r>
            <a:endParaRPr lang="en-GB" sz="1500" dirty="0" smtClean="0"/>
          </a:p>
        </p:txBody>
      </p:sp>
      <p:sp>
        <p:nvSpPr>
          <p:cNvPr id="18" name="TextBox 17"/>
          <p:cNvSpPr txBox="1"/>
          <p:nvPr/>
        </p:nvSpPr>
        <p:spPr>
          <a:xfrm>
            <a:off x="1892763" y="3692902"/>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
        <p:nvSpPr>
          <p:cNvPr id="19" name="TextBox 18"/>
          <p:cNvSpPr txBox="1"/>
          <p:nvPr/>
        </p:nvSpPr>
        <p:spPr>
          <a:xfrm>
            <a:off x="6071392" y="1059357"/>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6</a:t>
            </a:r>
          </a:p>
        </p:txBody>
      </p:sp>
      <p:sp>
        <p:nvSpPr>
          <p:cNvPr id="20" name="TextBox 19"/>
          <p:cNvSpPr txBox="1"/>
          <p:nvPr/>
        </p:nvSpPr>
        <p:spPr>
          <a:xfrm>
            <a:off x="10053076" y="6353990"/>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6</a:t>
            </a:r>
          </a:p>
        </p:txBody>
      </p:sp>
    </p:spTree>
    <p:extLst>
      <p:ext uri="{BB962C8B-B14F-4D97-AF65-F5344CB8AC3E}">
        <p14:creationId xmlns:p14="http://schemas.microsoft.com/office/powerpoint/2010/main" val="42699249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1981"/>
          <a:stretch/>
        </p:blipFill>
        <p:spPr>
          <a:xfrm>
            <a:off x="971171" y="167640"/>
            <a:ext cx="3376246" cy="2876843"/>
          </a:xfrm>
          <a:prstGeom prst="rect">
            <a:avLst/>
          </a:prstGeom>
          <a:ln w="38100">
            <a:solidFill>
              <a:srgbClr val="FFC000"/>
            </a:solidFill>
          </a:ln>
        </p:spPr>
      </p:pic>
      <p:sp>
        <p:nvSpPr>
          <p:cNvPr id="7" name="TextBox 6"/>
          <p:cNvSpPr txBox="1"/>
          <p:nvPr/>
        </p:nvSpPr>
        <p:spPr>
          <a:xfrm>
            <a:off x="45664" y="2353247"/>
            <a:ext cx="2108915" cy="1569660"/>
          </a:xfrm>
          <a:prstGeom prst="rect">
            <a:avLst/>
          </a:prstGeom>
          <a:solidFill>
            <a:schemeClr val="bg1"/>
          </a:solidFill>
          <a:ln w="38100">
            <a:solidFill>
              <a:srgbClr val="FFC000"/>
            </a:solidFill>
          </a:ln>
        </p:spPr>
        <p:txBody>
          <a:bodyPr wrap="square" rtlCol="0">
            <a:spAutoFit/>
          </a:bodyPr>
          <a:lstStyle/>
          <a:p>
            <a:pPr algn="ctr"/>
            <a:r>
              <a:rPr lang="en-GB" sz="1600" dirty="0" smtClean="0"/>
              <a:t>Learning about the effects of burning on pollution in the atmosphere through a geography unit on climate change.</a:t>
            </a:r>
            <a:endParaRPr lang="en-GB" sz="1600" dirty="0"/>
          </a:p>
        </p:txBody>
      </p:sp>
      <p:sp>
        <p:nvSpPr>
          <p:cNvPr id="8" name="TextBox 7"/>
          <p:cNvSpPr txBox="1"/>
          <p:nvPr/>
        </p:nvSpPr>
        <p:spPr>
          <a:xfrm>
            <a:off x="2147609" y="263172"/>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a:t>
            </a:r>
          </a:p>
        </p:txBody>
      </p:sp>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5562" t="35226" r="8574" b="15180"/>
          <a:stretch/>
        </p:blipFill>
        <p:spPr>
          <a:xfrm>
            <a:off x="128462" y="4680095"/>
            <a:ext cx="4218955" cy="1827645"/>
          </a:xfrm>
          <a:prstGeom prst="rect">
            <a:avLst/>
          </a:prstGeom>
          <a:ln w="38100">
            <a:solidFill>
              <a:srgbClr val="FFC000"/>
            </a:solidFill>
          </a:ln>
        </p:spPr>
      </p:pic>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l="-1658" t="6621" r="1658" b="7151"/>
          <a:stretch/>
        </p:blipFill>
        <p:spPr>
          <a:xfrm rot="5400000">
            <a:off x="4241743" y="767059"/>
            <a:ext cx="3393398" cy="2194560"/>
          </a:xfrm>
          <a:prstGeom prst="rect">
            <a:avLst/>
          </a:prstGeom>
          <a:ln w="38100">
            <a:solidFill>
              <a:srgbClr val="FFC000"/>
            </a:solidFill>
          </a:ln>
        </p:spPr>
      </p:pic>
      <p:sp>
        <p:nvSpPr>
          <p:cNvPr id="9" name="TextBox 8"/>
          <p:cNvSpPr txBox="1"/>
          <p:nvPr/>
        </p:nvSpPr>
        <p:spPr>
          <a:xfrm>
            <a:off x="4116152" y="5405214"/>
            <a:ext cx="2108915" cy="1077218"/>
          </a:xfrm>
          <a:prstGeom prst="rect">
            <a:avLst/>
          </a:prstGeom>
          <a:solidFill>
            <a:schemeClr val="bg1"/>
          </a:solidFill>
          <a:ln w="38100">
            <a:solidFill>
              <a:srgbClr val="FFC000"/>
            </a:solidFill>
          </a:ln>
        </p:spPr>
        <p:txBody>
          <a:bodyPr wrap="square" rtlCol="0">
            <a:spAutoFit/>
          </a:bodyPr>
          <a:lstStyle/>
          <a:p>
            <a:pPr algn="ctr"/>
            <a:r>
              <a:rPr lang="en-GB" sz="1600" dirty="0" smtClean="0"/>
              <a:t>Using knowledge of finding averages in maths when taking repeat measurements,</a:t>
            </a:r>
            <a:endParaRPr lang="en-GB" sz="1600" dirty="0"/>
          </a:p>
        </p:txBody>
      </p:sp>
      <p:sp>
        <p:nvSpPr>
          <p:cNvPr id="12" name="TextBox 11"/>
          <p:cNvSpPr txBox="1"/>
          <p:nvPr/>
        </p:nvSpPr>
        <p:spPr>
          <a:xfrm>
            <a:off x="2568964" y="6184575"/>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6</a:t>
            </a:r>
          </a:p>
        </p:txBody>
      </p:sp>
      <p:sp>
        <p:nvSpPr>
          <p:cNvPr id="13" name="TextBox 12"/>
          <p:cNvSpPr txBox="1"/>
          <p:nvPr/>
        </p:nvSpPr>
        <p:spPr>
          <a:xfrm>
            <a:off x="5938442" y="246392"/>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
        <p:nvSpPr>
          <p:cNvPr id="14" name="TextBox 13"/>
          <p:cNvSpPr txBox="1"/>
          <p:nvPr/>
        </p:nvSpPr>
        <p:spPr>
          <a:xfrm>
            <a:off x="4841162" y="3561038"/>
            <a:ext cx="2108915" cy="1323439"/>
          </a:xfrm>
          <a:prstGeom prst="rect">
            <a:avLst/>
          </a:prstGeom>
          <a:solidFill>
            <a:schemeClr val="bg1"/>
          </a:solidFill>
          <a:ln w="38100">
            <a:solidFill>
              <a:srgbClr val="FFC000"/>
            </a:solidFill>
          </a:ln>
        </p:spPr>
        <p:txBody>
          <a:bodyPr wrap="square" rtlCol="0">
            <a:spAutoFit/>
          </a:bodyPr>
          <a:lstStyle/>
          <a:p>
            <a:pPr algn="ctr"/>
            <a:r>
              <a:rPr lang="en-GB" sz="1600" dirty="0" smtClean="0"/>
              <a:t>Cross curricular skills – using pictograms to show which parts of plants are eaten in a week.</a:t>
            </a:r>
            <a:endParaRPr lang="en-GB" sz="1600" dirty="0"/>
          </a:p>
        </p:txBody>
      </p:sp>
      <p:sp>
        <p:nvSpPr>
          <p:cNvPr id="15" name="Oval Callout 14"/>
          <p:cNvSpPr/>
          <p:nvPr/>
        </p:nvSpPr>
        <p:spPr>
          <a:xfrm>
            <a:off x="2390845" y="2982001"/>
            <a:ext cx="2255414" cy="1536511"/>
          </a:xfrm>
          <a:prstGeom prst="wedgeEllipseCallout">
            <a:avLst>
              <a:gd name="adj1" fmla="val 9551"/>
              <a:gd name="adj2" fmla="val -150121"/>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 can see black soot on the jar. That must have come from burning the candle.</a:t>
            </a:r>
          </a:p>
          <a:p>
            <a:pPr algn="r"/>
            <a:r>
              <a:rPr lang="en-GB" sz="1400" i="1" dirty="0" smtClean="0">
                <a:solidFill>
                  <a:schemeClr val="tx1"/>
                </a:solidFill>
              </a:rPr>
              <a:t> </a:t>
            </a:r>
            <a:endParaRPr lang="en-GB" sz="1200" i="1" dirty="0">
              <a:solidFill>
                <a:schemeClr val="tx1"/>
              </a:solidFill>
            </a:endParaRPr>
          </a:p>
        </p:txBody>
      </p:sp>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22865" t="4902" r="10543" b="17635"/>
          <a:stretch/>
        </p:blipFill>
        <p:spPr>
          <a:xfrm>
            <a:off x="7120968" y="4385194"/>
            <a:ext cx="2674962" cy="2333767"/>
          </a:xfrm>
          <a:prstGeom prst="rect">
            <a:avLst/>
          </a:prstGeom>
          <a:ln w="38100">
            <a:solidFill>
              <a:srgbClr val="FFC000"/>
            </a:solidFill>
          </a:ln>
        </p:spPr>
      </p:pic>
      <p:sp>
        <p:nvSpPr>
          <p:cNvPr id="16" name="Oval Callout 15"/>
          <p:cNvSpPr/>
          <p:nvPr/>
        </p:nvSpPr>
        <p:spPr>
          <a:xfrm>
            <a:off x="10144242" y="3750256"/>
            <a:ext cx="1341626" cy="1404616"/>
          </a:xfrm>
          <a:prstGeom prst="wedgeEllipseCallout">
            <a:avLst>
              <a:gd name="adj1" fmla="val -106866"/>
              <a:gd name="adj2" fmla="val 67725"/>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Yummy and healthy</a:t>
            </a:r>
          </a:p>
          <a:p>
            <a:pPr algn="r"/>
            <a:endParaRPr lang="en-GB" sz="1200" i="1" dirty="0">
              <a:solidFill>
                <a:schemeClr val="tx1"/>
              </a:solidFill>
            </a:endParaRPr>
          </a:p>
        </p:txBody>
      </p:sp>
      <p:sp>
        <p:nvSpPr>
          <p:cNvPr id="17" name="TextBox 16"/>
          <p:cNvSpPr txBox="1"/>
          <p:nvPr/>
        </p:nvSpPr>
        <p:spPr>
          <a:xfrm>
            <a:off x="9966821" y="5158993"/>
            <a:ext cx="2108915" cy="1569660"/>
          </a:xfrm>
          <a:prstGeom prst="rect">
            <a:avLst/>
          </a:prstGeom>
          <a:solidFill>
            <a:schemeClr val="bg1"/>
          </a:solidFill>
          <a:ln w="38100">
            <a:solidFill>
              <a:srgbClr val="FFC000"/>
            </a:solidFill>
          </a:ln>
        </p:spPr>
        <p:txBody>
          <a:bodyPr wrap="square" rtlCol="0">
            <a:spAutoFit/>
          </a:bodyPr>
          <a:lstStyle/>
          <a:p>
            <a:pPr algn="ctr"/>
            <a:r>
              <a:rPr lang="en-GB" sz="1600" dirty="0" smtClean="0"/>
              <a:t>During Black History Month, children made Moroccan cous cous to support their understanding of a balanced diet.</a:t>
            </a:r>
            <a:endParaRPr lang="en-GB" sz="1600" dirty="0"/>
          </a:p>
        </p:txBody>
      </p:sp>
      <p:sp>
        <p:nvSpPr>
          <p:cNvPr id="18" name="TextBox 17"/>
          <p:cNvSpPr txBox="1"/>
          <p:nvPr/>
        </p:nvSpPr>
        <p:spPr>
          <a:xfrm>
            <a:off x="7305493" y="6167620"/>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graphicFrame>
        <p:nvGraphicFramePr>
          <p:cNvPr id="6" name="Table 5"/>
          <p:cNvGraphicFramePr>
            <a:graphicFrameLocks noGrp="1"/>
          </p:cNvGraphicFramePr>
          <p:nvPr>
            <p:extLst>
              <p:ext uri="{D42A27DB-BD31-4B8C-83A1-F6EECF244321}">
                <p14:modId xmlns:p14="http://schemas.microsoft.com/office/powerpoint/2010/main" val="4124180973"/>
              </p:ext>
            </p:extLst>
          </p:nvPr>
        </p:nvGraphicFramePr>
        <p:xfrm>
          <a:off x="7423599" y="692326"/>
          <a:ext cx="4231589" cy="688340"/>
        </p:xfrm>
        <a:graphic>
          <a:graphicData uri="http://schemas.openxmlformats.org/drawingml/2006/table">
            <a:tbl>
              <a:tblPr>
                <a:tableStyleId>{5C22544A-7EE6-4342-B048-85BDC9FD1C3A}</a:tableStyleId>
              </a:tblPr>
              <a:tblGrid>
                <a:gridCol w="4231589"/>
              </a:tblGrid>
              <a:tr h="231140">
                <a:tc>
                  <a:txBody>
                    <a:bodyPr/>
                    <a:lstStyle/>
                    <a:p>
                      <a:pPr marL="0" marR="0">
                        <a:spcBef>
                          <a:spcPts val="0"/>
                        </a:spcBef>
                        <a:spcAft>
                          <a:spcPts val="0"/>
                        </a:spcAft>
                      </a:pPr>
                      <a:r>
                        <a:rPr lang="en-GB" sz="1200" dirty="0">
                          <a:effectLst/>
                        </a:rPr>
                        <a:t>Cross Curricular Links</a:t>
                      </a:r>
                      <a:endParaRPr lang="en-GB" sz="1200" dirty="0">
                        <a:effectLst/>
                        <a:latin typeface="Times New Roman" panose="02020603050405020304" pitchFamily="18" charset="0"/>
                        <a:ea typeface="Times New Roman" panose="02020603050405020304" pitchFamily="18" charset="0"/>
                      </a:endParaRPr>
                    </a:p>
                  </a:txBody>
                  <a:tcPr marL="68580" marR="68580" marT="0" marB="0"/>
                </a:tc>
              </a:tr>
              <a:tr h="231140">
                <a:tc>
                  <a:txBody>
                    <a:bodyPr/>
                    <a:lstStyle/>
                    <a:p>
                      <a:pPr marL="0" marR="0">
                        <a:spcBef>
                          <a:spcPts val="0"/>
                        </a:spcBef>
                        <a:spcAft>
                          <a:spcPts val="0"/>
                        </a:spcAft>
                      </a:pPr>
                      <a:r>
                        <a:rPr lang="en-GB" sz="1000" dirty="0">
                          <a:effectLst/>
                        </a:rPr>
                        <a:t>Tudors- family trees. Explore the Tudor family tree – what similarities can they see amongst the portraits of each member of the family line? Which of Henry’s children take after him the most? Why? What is the scientific reason for this?</a:t>
                      </a:r>
                      <a:endParaRPr lang="en-GB" sz="1200" dirty="0">
                        <a:effectLst/>
                        <a:latin typeface="Times New Roman" panose="02020603050405020304" pitchFamily="18" charset="0"/>
                        <a:ea typeface="Times New Roman" panose="02020603050405020304" pitchFamily="18" charset="0"/>
                      </a:endParaRPr>
                    </a:p>
                  </a:txBody>
                  <a:tcPr marL="68580" marR="68580" marT="0" marB="0">
                    <a:solidFill>
                      <a:schemeClr val="bg1"/>
                    </a:solidFill>
                  </a:tcPr>
                </a:tc>
              </a:tr>
            </a:tbl>
          </a:graphicData>
        </a:graphic>
      </p:graphicFrame>
      <p:sp>
        <p:nvSpPr>
          <p:cNvPr id="19" name="TextBox 18"/>
          <p:cNvSpPr txBox="1"/>
          <p:nvPr/>
        </p:nvSpPr>
        <p:spPr>
          <a:xfrm>
            <a:off x="7423599" y="645383"/>
            <a:ext cx="4231589" cy="735283"/>
          </a:xfrm>
          <a:prstGeom prst="rect">
            <a:avLst/>
          </a:prstGeom>
          <a:noFill/>
          <a:ln w="38100">
            <a:solidFill>
              <a:srgbClr val="FFC000"/>
            </a:solidFill>
          </a:ln>
        </p:spPr>
        <p:txBody>
          <a:bodyPr wrap="square" rtlCol="0">
            <a:spAutoFit/>
          </a:bodyPr>
          <a:lstStyle/>
          <a:p>
            <a:endParaRPr lang="en-GB" dirty="0"/>
          </a:p>
        </p:txBody>
      </p:sp>
      <p:sp>
        <p:nvSpPr>
          <p:cNvPr id="20" name="TextBox 19"/>
          <p:cNvSpPr txBox="1"/>
          <p:nvPr/>
        </p:nvSpPr>
        <p:spPr>
          <a:xfrm>
            <a:off x="10765704" y="555997"/>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6</a:t>
            </a:r>
          </a:p>
        </p:txBody>
      </p:sp>
      <p:sp>
        <p:nvSpPr>
          <p:cNvPr id="21" name="TextBox 20"/>
          <p:cNvSpPr txBox="1"/>
          <p:nvPr/>
        </p:nvSpPr>
        <p:spPr>
          <a:xfrm>
            <a:off x="7529467" y="149116"/>
            <a:ext cx="2775861" cy="338554"/>
          </a:xfrm>
          <a:prstGeom prst="rect">
            <a:avLst/>
          </a:prstGeom>
          <a:solidFill>
            <a:schemeClr val="bg1"/>
          </a:solidFill>
          <a:ln w="38100">
            <a:solidFill>
              <a:srgbClr val="FFC000"/>
            </a:solidFill>
          </a:ln>
        </p:spPr>
        <p:txBody>
          <a:bodyPr wrap="square" rtlCol="0">
            <a:spAutoFit/>
          </a:bodyPr>
          <a:lstStyle/>
          <a:p>
            <a:pPr algn="ctr"/>
            <a:r>
              <a:rPr lang="en-GB" sz="1600" b="1" dirty="0" smtClean="0"/>
              <a:t>Cross curricular links on plans.</a:t>
            </a:r>
            <a:endParaRPr lang="en-GB" sz="1600" b="1" dirty="0"/>
          </a:p>
        </p:txBody>
      </p:sp>
      <p:sp>
        <p:nvSpPr>
          <p:cNvPr id="22" name="TextBox 21"/>
          <p:cNvSpPr txBox="1"/>
          <p:nvPr/>
        </p:nvSpPr>
        <p:spPr>
          <a:xfrm>
            <a:off x="8121970" y="1403587"/>
            <a:ext cx="2718001" cy="584775"/>
          </a:xfrm>
          <a:prstGeom prst="rect">
            <a:avLst/>
          </a:prstGeom>
          <a:solidFill>
            <a:schemeClr val="bg1"/>
          </a:solidFill>
          <a:ln w="38100">
            <a:solidFill>
              <a:srgbClr val="FFC000"/>
            </a:solidFill>
          </a:ln>
        </p:spPr>
        <p:txBody>
          <a:bodyPr wrap="square" rtlCol="0">
            <a:spAutoFit/>
          </a:bodyPr>
          <a:lstStyle/>
          <a:p>
            <a:pPr algn="ctr"/>
            <a:r>
              <a:rPr lang="en-GB" sz="1600" dirty="0" smtClean="0"/>
              <a:t>Linking Tudors with Evolution and Inheritance</a:t>
            </a:r>
            <a:endParaRPr lang="en-GB" sz="1600" dirty="0"/>
          </a:p>
        </p:txBody>
      </p:sp>
      <p:graphicFrame>
        <p:nvGraphicFramePr>
          <p:cNvPr id="23" name="Table 22"/>
          <p:cNvGraphicFramePr>
            <a:graphicFrameLocks noGrp="1"/>
          </p:cNvGraphicFramePr>
          <p:nvPr>
            <p:extLst>
              <p:ext uri="{D42A27DB-BD31-4B8C-83A1-F6EECF244321}">
                <p14:modId xmlns:p14="http://schemas.microsoft.com/office/powerpoint/2010/main" val="3476246764"/>
              </p:ext>
            </p:extLst>
          </p:nvPr>
        </p:nvGraphicFramePr>
        <p:xfrm>
          <a:off x="7305493" y="2290288"/>
          <a:ext cx="4820130" cy="779780"/>
        </p:xfrm>
        <a:graphic>
          <a:graphicData uri="http://schemas.openxmlformats.org/drawingml/2006/table">
            <a:tbl>
              <a:tblPr>
                <a:tableStyleId>{5C22544A-7EE6-4342-B048-85BDC9FD1C3A}</a:tableStyleId>
              </a:tblPr>
              <a:tblGrid>
                <a:gridCol w="4820130"/>
              </a:tblGrid>
              <a:tr h="231140">
                <a:tc>
                  <a:txBody>
                    <a:bodyPr/>
                    <a:lstStyle/>
                    <a:p>
                      <a:pPr marL="0" marR="0">
                        <a:spcBef>
                          <a:spcPts val="0"/>
                        </a:spcBef>
                        <a:spcAft>
                          <a:spcPts val="0"/>
                        </a:spcAft>
                      </a:pPr>
                      <a:r>
                        <a:rPr lang="en-GB" sz="900" dirty="0">
                          <a:effectLst/>
                        </a:rPr>
                        <a:t>Cross Curricular Links</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r>
              <a:tr h="231140">
                <a:tc>
                  <a:txBody>
                    <a:bodyPr/>
                    <a:lstStyle/>
                    <a:p>
                      <a:pPr marL="0" marR="0">
                        <a:spcBef>
                          <a:spcPts val="0"/>
                        </a:spcBef>
                        <a:spcAft>
                          <a:spcPts val="0"/>
                        </a:spcAft>
                      </a:pPr>
                      <a:r>
                        <a:rPr lang="en-GB" sz="900" dirty="0">
                          <a:effectLst/>
                        </a:rPr>
                        <a:t>Maths – measuring: Use their previous lessons in measuring length to support their measuring of each other’s jumps. Remind them how we measured objects around the room with different measuring instruments. What unit would be most appropriate? What equipment will they choose to use to measure the jumps today? How will we record our results?</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
        <p:nvSpPr>
          <p:cNvPr id="24" name="TextBox 23"/>
          <p:cNvSpPr txBox="1"/>
          <p:nvPr/>
        </p:nvSpPr>
        <p:spPr>
          <a:xfrm>
            <a:off x="7260690" y="2214747"/>
            <a:ext cx="4873032" cy="923330"/>
          </a:xfrm>
          <a:prstGeom prst="rect">
            <a:avLst/>
          </a:prstGeom>
          <a:noFill/>
          <a:ln w="38100">
            <a:solidFill>
              <a:srgbClr val="FFC000"/>
            </a:solidFill>
          </a:ln>
        </p:spPr>
        <p:txBody>
          <a:bodyPr wrap="square" rtlCol="0">
            <a:spAutoFit/>
          </a:bodyPr>
          <a:lstStyle/>
          <a:p>
            <a:endParaRPr lang="en-GB" dirty="0" smtClean="0"/>
          </a:p>
          <a:p>
            <a:endParaRPr lang="en-GB" dirty="0"/>
          </a:p>
          <a:p>
            <a:endParaRPr lang="en-GB" dirty="0"/>
          </a:p>
        </p:txBody>
      </p:sp>
      <p:sp>
        <p:nvSpPr>
          <p:cNvPr id="25" name="TextBox 24"/>
          <p:cNvSpPr txBox="1"/>
          <p:nvPr/>
        </p:nvSpPr>
        <p:spPr>
          <a:xfrm>
            <a:off x="7615892" y="3163092"/>
            <a:ext cx="2718001" cy="584775"/>
          </a:xfrm>
          <a:prstGeom prst="rect">
            <a:avLst/>
          </a:prstGeom>
          <a:solidFill>
            <a:schemeClr val="bg1"/>
          </a:solidFill>
          <a:ln w="38100">
            <a:solidFill>
              <a:srgbClr val="FFC000"/>
            </a:solidFill>
          </a:ln>
        </p:spPr>
        <p:txBody>
          <a:bodyPr wrap="square" rtlCol="0">
            <a:spAutoFit/>
          </a:bodyPr>
          <a:lstStyle/>
          <a:p>
            <a:pPr algn="ctr"/>
            <a:r>
              <a:rPr lang="en-GB" sz="1600" dirty="0" smtClean="0"/>
              <a:t>Use maths skills to support measuring in science.</a:t>
            </a:r>
            <a:endParaRPr lang="en-GB" sz="1600" dirty="0"/>
          </a:p>
        </p:txBody>
      </p:sp>
      <p:sp>
        <p:nvSpPr>
          <p:cNvPr id="26" name="TextBox 25"/>
          <p:cNvSpPr txBox="1"/>
          <p:nvPr/>
        </p:nvSpPr>
        <p:spPr>
          <a:xfrm>
            <a:off x="11183236" y="1988362"/>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a:t>
            </a:r>
            <a:r>
              <a:rPr lang="en-GB" sz="1500" dirty="0"/>
              <a:t>3</a:t>
            </a:r>
            <a:endParaRPr lang="en-GB" sz="1500" dirty="0" smtClean="0"/>
          </a:p>
        </p:txBody>
      </p:sp>
    </p:spTree>
    <p:extLst>
      <p:ext uri="{BB962C8B-B14F-4D97-AF65-F5344CB8AC3E}">
        <p14:creationId xmlns:p14="http://schemas.microsoft.com/office/powerpoint/2010/main" val="39130368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6031" y="0"/>
            <a:ext cx="10515600" cy="920895"/>
          </a:xfrm>
        </p:spPr>
        <p:txBody>
          <a:bodyPr>
            <a:noAutofit/>
          </a:bodyPr>
          <a:lstStyle/>
          <a:p>
            <a:r>
              <a:rPr lang="en-GB" sz="1600" b="1" dirty="0" smtClean="0"/>
              <a:t> </a:t>
            </a:r>
            <a:r>
              <a:rPr lang="en-GB" sz="1600" b="1" dirty="0"/>
              <a:t>There are clear links to other schools and outside agencies/organisations/ communities to enrich science teaching and learning</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057457590"/>
              </p:ext>
            </p:extLst>
          </p:nvPr>
        </p:nvGraphicFramePr>
        <p:xfrm>
          <a:off x="402074" y="1077898"/>
          <a:ext cx="3855271" cy="2506248"/>
        </p:xfrm>
        <a:graphic>
          <a:graphicData uri="http://schemas.openxmlformats.org/drawingml/2006/table">
            <a:tbl>
              <a:tblPr firstRow="1" bandRow="1">
                <a:tableStyleId>{21E4AEA4-8DFA-4A89-87EB-49C32662AFE0}</a:tableStyleId>
              </a:tblPr>
              <a:tblGrid>
                <a:gridCol w="1485364"/>
                <a:gridCol w="695459"/>
                <a:gridCol w="716118"/>
                <a:gridCol w="958330"/>
              </a:tblGrid>
              <a:tr h="439752">
                <a:tc>
                  <a:txBody>
                    <a:bodyPr/>
                    <a:lstStyle/>
                    <a:p>
                      <a:r>
                        <a:rPr lang="en-GB" sz="1200" dirty="0" smtClean="0"/>
                        <a:t>Number in</a:t>
                      </a:r>
                      <a:r>
                        <a:rPr lang="en-GB" sz="1200" baseline="0" dirty="0" smtClean="0"/>
                        <a:t> a year of</a:t>
                      </a:r>
                      <a:r>
                        <a:rPr lang="en-GB" sz="1200" dirty="0" smtClean="0"/>
                        <a:t>:</a:t>
                      </a:r>
                      <a:r>
                        <a:rPr lang="en-GB" sz="1200" baseline="0" dirty="0" smtClean="0"/>
                        <a:t> </a:t>
                      </a:r>
                      <a:endParaRPr lang="en-GB" sz="1200" dirty="0" smtClean="0"/>
                    </a:p>
                    <a:p>
                      <a:r>
                        <a:rPr lang="en-GB" sz="1200" dirty="0" smtClean="0"/>
                        <a:t>Class</a:t>
                      </a:r>
                      <a:endParaRPr lang="en-GB" sz="1200" dirty="0"/>
                    </a:p>
                  </a:txBody>
                  <a:tcPr/>
                </a:tc>
                <a:tc>
                  <a:txBody>
                    <a:bodyPr/>
                    <a:lstStyle/>
                    <a:p>
                      <a:r>
                        <a:rPr lang="en-GB" sz="1200" dirty="0" smtClean="0"/>
                        <a:t>trips</a:t>
                      </a:r>
                      <a:endParaRPr lang="en-GB" sz="1200" dirty="0"/>
                    </a:p>
                  </a:txBody>
                  <a:tcPr/>
                </a:tc>
                <a:tc>
                  <a:txBody>
                    <a:bodyPr/>
                    <a:lstStyle/>
                    <a:p>
                      <a:r>
                        <a:rPr lang="en-GB" sz="1200" baseline="0" dirty="0" smtClean="0"/>
                        <a:t>Visitors</a:t>
                      </a:r>
                      <a:endParaRPr lang="en-GB" sz="1200" dirty="0"/>
                    </a:p>
                  </a:txBody>
                  <a:tcPr/>
                </a:tc>
                <a:tc>
                  <a:txBody>
                    <a:bodyPr/>
                    <a:lstStyle/>
                    <a:p>
                      <a:r>
                        <a:rPr lang="en-GB" sz="1200" dirty="0" smtClean="0"/>
                        <a:t>Enrichment</a:t>
                      </a:r>
                      <a:endParaRPr lang="en-GB" sz="1200" dirty="0"/>
                    </a:p>
                  </a:txBody>
                  <a:tcPr/>
                </a:tc>
              </a:tr>
              <a:tr h="293779">
                <a:tc>
                  <a:txBody>
                    <a:bodyPr/>
                    <a:lstStyle/>
                    <a:p>
                      <a:r>
                        <a:rPr lang="en-GB" sz="1200" dirty="0" smtClean="0"/>
                        <a:t>Year R</a:t>
                      </a:r>
                      <a:endParaRPr lang="en-GB" sz="1200" dirty="0"/>
                    </a:p>
                  </a:txBody>
                  <a:tcPr/>
                </a:tc>
                <a:tc>
                  <a:txBody>
                    <a:bodyPr/>
                    <a:lstStyle/>
                    <a:p>
                      <a:r>
                        <a:rPr lang="en-GB" sz="1200" dirty="0" smtClean="0"/>
                        <a:t>1</a:t>
                      </a:r>
                      <a:endParaRPr lang="en-GB" sz="1200" dirty="0"/>
                    </a:p>
                  </a:txBody>
                  <a:tcPr/>
                </a:tc>
                <a:tc>
                  <a:txBody>
                    <a:bodyPr/>
                    <a:lstStyle/>
                    <a:p>
                      <a:r>
                        <a:rPr lang="en-GB" sz="1200" dirty="0" smtClean="0"/>
                        <a:t>4</a:t>
                      </a:r>
                      <a:endParaRPr lang="en-GB" sz="1200" dirty="0"/>
                    </a:p>
                  </a:txBody>
                  <a:tcPr/>
                </a:tc>
                <a:tc>
                  <a:txBody>
                    <a:bodyPr/>
                    <a:lstStyle/>
                    <a:p>
                      <a:r>
                        <a:rPr lang="en-GB" sz="1200" dirty="0" smtClean="0"/>
                        <a:t>5</a:t>
                      </a:r>
                      <a:endParaRPr lang="en-GB" sz="1200" dirty="0"/>
                    </a:p>
                  </a:txBody>
                  <a:tcPr/>
                </a:tc>
              </a:tr>
              <a:tr h="293779">
                <a:tc>
                  <a:txBody>
                    <a:bodyPr/>
                    <a:lstStyle/>
                    <a:p>
                      <a:r>
                        <a:rPr lang="en-GB" sz="1200" dirty="0" smtClean="0"/>
                        <a:t>Year 1</a:t>
                      </a:r>
                      <a:endParaRPr lang="en-GB" sz="1200" dirty="0"/>
                    </a:p>
                  </a:txBody>
                  <a:tcPr/>
                </a:tc>
                <a:tc>
                  <a:txBody>
                    <a:bodyPr/>
                    <a:lstStyle/>
                    <a:p>
                      <a:r>
                        <a:rPr lang="en-GB" sz="1200" dirty="0" smtClean="0"/>
                        <a:t>3</a:t>
                      </a:r>
                      <a:endParaRPr lang="en-GB" sz="1200" dirty="0"/>
                    </a:p>
                  </a:txBody>
                  <a:tcPr/>
                </a:tc>
                <a:tc>
                  <a:txBody>
                    <a:bodyPr/>
                    <a:lstStyle/>
                    <a:p>
                      <a:r>
                        <a:rPr lang="en-GB" sz="1200" dirty="0" smtClean="0"/>
                        <a:t>4</a:t>
                      </a:r>
                      <a:endParaRPr lang="en-GB" sz="1200" dirty="0"/>
                    </a:p>
                  </a:txBody>
                  <a:tcPr/>
                </a:tc>
                <a:tc>
                  <a:txBody>
                    <a:bodyPr/>
                    <a:lstStyle/>
                    <a:p>
                      <a:r>
                        <a:rPr lang="en-GB" sz="1200" dirty="0" smtClean="0"/>
                        <a:t>3</a:t>
                      </a:r>
                      <a:endParaRPr lang="en-GB" sz="1200" dirty="0"/>
                    </a:p>
                  </a:txBody>
                  <a:tcPr/>
                </a:tc>
              </a:tr>
              <a:tr h="293779">
                <a:tc>
                  <a:txBody>
                    <a:bodyPr/>
                    <a:lstStyle/>
                    <a:p>
                      <a:r>
                        <a:rPr lang="en-GB" sz="1200" dirty="0" smtClean="0"/>
                        <a:t>Year 2</a:t>
                      </a:r>
                      <a:endParaRPr lang="en-GB" sz="1200" dirty="0"/>
                    </a:p>
                  </a:txBody>
                  <a:tcPr/>
                </a:tc>
                <a:tc>
                  <a:txBody>
                    <a:bodyPr/>
                    <a:lstStyle/>
                    <a:p>
                      <a:r>
                        <a:rPr lang="en-GB" sz="1200" dirty="0" smtClean="0"/>
                        <a:t>1</a:t>
                      </a:r>
                      <a:endParaRPr lang="en-GB" sz="1200" dirty="0"/>
                    </a:p>
                  </a:txBody>
                  <a:tcPr/>
                </a:tc>
                <a:tc>
                  <a:txBody>
                    <a:bodyPr/>
                    <a:lstStyle/>
                    <a:p>
                      <a:r>
                        <a:rPr lang="en-GB" sz="1200" dirty="0" smtClean="0"/>
                        <a:t>4</a:t>
                      </a:r>
                      <a:endParaRPr lang="en-GB" sz="1200" dirty="0"/>
                    </a:p>
                  </a:txBody>
                  <a:tcPr/>
                </a:tc>
                <a:tc>
                  <a:txBody>
                    <a:bodyPr/>
                    <a:lstStyle/>
                    <a:p>
                      <a:r>
                        <a:rPr lang="en-GB" sz="1200" dirty="0" smtClean="0"/>
                        <a:t>4</a:t>
                      </a:r>
                      <a:endParaRPr lang="en-GB" sz="1200" dirty="0"/>
                    </a:p>
                  </a:txBody>
                  <a:tcPr/>
                </a:tc>
              </a:tr>
              <a:tr h="286374">
                <a:tc>
                  <a:txBody>
                    <a:bodyPr/>
                    <a:lstStyle/>
                    <a:p>
                      <a:r>
                        <a:rPr lang="en-GB" sz="1200" dirty="0" smtClean="0"/>
                        <a:t>Year 3</a:t>
                      </a:r>
                      <a:endParaRPr lang="en-GB" sz="1200" dirty="0"/>
                    </a:p>
                  </a:txBody>
                  <a:tcPr/>
                </a:tc>
                <a:tc>
                  <a:txBody>
                    <a:bodyPr/>
                    <a:lstStyle/>
                    <a:p>
                      <a:r>
                        <a:rPr lang="en-GB" sz="1200" dirty="0" smtClean="0"/>
                        <a:t>1</a:t>
                      </a:r>
                      <a:endParaRPr lang="en-GB" sz="1200" dirty="0"/>
                    </a:p>
                  </a:txBody>
                  <a:tcPr/>
                </a:tc>
                <a:tc>
                  <a:txBody>
                    <a:bodyPr/>
                    <a:lstStyle/>
                    <a:p>
                      <a:r>
                        <a:rPr lang="en-GB" sz="1200" dirty="0" smtClean="0"/>
                        <a:t>3</a:t>
                      </a:r>
                      <a:endParaRPr lang="en-GB" sz="1200" dirty="0"/>
                    </a:p>
                  </a:txBody>
                  <a:tcPr/>
                </a:tc>
                <a:tc>
                  <a:txBody>
                    <a:bodyPr/>
                    <a:lstStyle/>
                    <a:p>
                      <a:r>
                        <a:rPr lang="en-GB" sz="1200" dirty="0" smtClean="0"/>
                        <a:t>5</a:t>
                      </a:r>
                      <a:endParaRPr lang="en-GB" sz="1200" dirty="0"/>
                    </a:p>
                  </a:txBody>
                  <a:tcPr/>
                </a:tc>
              </a:tr>
              <a:tr h="293779">
                <a:tc>
                  <a:txBody>
                    <a:bodyPr/>
                    <a:lstStyle/>
                    <a:p>
                      <a:r>
                        <a:rPr lang="en-GB" sz="1200" dirty="0" smtClean="0"/>
                        <a:t>Year 4</a:t>
                      </a:r>
                      <a:endParaRPr lang="en-GB" sz="1200" dirty="0"/>
                    </a:p>
                  </a:txBody>
                  <a:tcPr/>
                </a:tc>
                <a:tc>
                  <a:txBody>
                    <a:bodyPr/>
                    <a:lstStyle/>
                    <a:p>
                      <a:r>
                        <a:rPr lang="en-GB" sz="1200" dirty="0" smtClean="0"/>
                        <a:t>1</a:t>
                      </a:r>
                      <a:endParaRPr lang="en-GB" sz="1200" dirty="0"/>
                    </a:p>
                  </a:txBody>
                  <a:tcPr/>
                </a:tc>
                <a:tc>
                  <a:txBody>
                    <a:bodyPr/>
                    <a:lstStyle/>
                    <a:p>
                      <a:r>
                        <a:rPr lang="en-GB" sz="1200" dirty="0" smtClean="0"/>
                        <a:t>3</a:t>
                      </a:r>
                      <a:endParaRPr lang="en-GB" sz="1200" dirty="0"/>
                    </a:p>
                  </a:txBody>
                  <a:tcPr/>
                </a:tc>
                <a:tc>
                  <a:txBody>
                    <a:bodyPr/>
                    <a:lstStyle/>
                    <a:p>
                      <a:r>
                        <a:rPr lang="en-GB" sz="1200" dirty="0" smtClean="0"/>
                        <a:t>5</a:t>
                      </a:r>
                      <a:endParaRPr lang="en-GB" sz="1200" dirty="0"/>
                    </a:p>
                  </a:txBody>
                  <a:tcPr/>
                </a:tc>
              </a:tr>
              <a:tr h="293779">
                <a:tc>
                  <a:txBody>
                    <a:bodyPr/>
                    <a:lstStyle/>
                    <a:p>
                      <a:r>
                        <a:rPr lang="en-GB" sz="1200" dirty="0" smtClean="0"/>
                        <a:t>Year 5</a:t>
                      </a:r>
                      <a:endParaRPr lang="en-GB" sz="1200" dirty="0"/>
                    </a:p>
                  </a:txBody>
                  <a:tcPr/>
                </a:tc>
                <a:tc>
                  <a:txBody>
                    <a:bodyPr/>
                    <a:lstStyle/>
                    <a:p>
                      <a:r>
                        <a:rPr lang="en-GB" sz="1200" dirty="0" smtClean="0"/>
                        <a:t>2</a:t>
                      </a:r>
                      <a:endParaRPr lang="en-GB" sz="1200" dirty="0"/>
                    </a:p>
                  </a:txBody>
                  <a:tcPr/>
                </a:tc>
                <a:tc>
                  <a:txBody>
                    <a:bodyPr/>
                    <a:lstStyle/>
                    <a:p>
                      <a:r>
                        <a:rPr lang="en-GB" sz="1200" dirty="0" smtClean="0"/>
                        <a:t>5</a:t>
                      </a:r>
                      <a:endParaRPr lang="en-GB" sz="1200" dirty="0"/>
                    </a:p>
                  </a:txBody>
                  <a:tcPr/>
                </a:tc>
                <a:tc>
                  <a:txBody>
                    <a:bodyPr/>
                    <a:lstStyle/>
                    <a:p>
                      <a:r>
                        <a:rPr lang="en-GB" sz="1200" dirty="0" smtClean="0"/>
                        <a:t>6</a:t>
                      </a:r>
                      <a:endParaRPr lang="en-GB" sz="1200" dirty="0"/>
                    </a:p>
                  </a:txBody>
                  <a:tcPr/>
                </a:tc>
              </a:tr>
              <a:tr h="293779">
                <a:tc>
                  <a:txBody>
                    <a:bodyPr/>
                    <a:lstStyle/>
                    <a:p>
                      <a:r>
                        <a:rPr lang="en-GB" sz="1200" dirty="0" smtClean="0"/>
                        <a:t>Year 6</a:t>
                      </a:r>
                      <a:endParaRPr lang="en-GB" sz="1200" dirty="0"/>
                    </a:p>
                  </a:txBody>
                  <a:tcPr/>
                </a:tc>
                <a:tc>
                  <a:txBody>
                    <a:bodyPr/>
                    <a:lstStyle/>
                    <a:p>
                      <a:r>
                        <a:rPr lang="en-GB" sz="1200" dirty="0" smtClean="0"/>
                        <a:t>3</a:t>
                      </a:r>
                      <a:endParaRPr lang="en-GB" sz="1200" dirty="0"/>
                    </a:p>
                  </a:txBody>
                  <a:tcPr/>
                </a:tc>
                <a:tc>
                  <a:txBody>
                    <a:bodyPr/>
                    <a:lstStyle/>
                    <a:p>
                      <a:r>
                        <a:rPr lang="en-GB" sz="1200" dirty="0" smtClean="0"/>
                        <a:t>3</a:t>
                      </a:r>
                      <a:endParaRPr lang="en-GB" sz="1200" dirty="0"/>
                    </a:p>
                  </a:txBody>
                  <a:tcPr/>
                </a:tc>
                <a:tc>
                  <a:txBody>
                    <a:bodyPr/>
                    <a:lstStyle/>
                    <a:p>
                      <a:r>
                        <a:rPr lang="en-GB" sz="1200" dirty="0" smtClean="0"/>
                        <a:t>3</a:t>
                      </a:r>
                      <a:endParaRPr lang="en-GB" sz="1200" dirty="0"/>
                    </a:p>
                  </a:txBody>
                  <a:tcPr/>
                </a:tc>
              </a:tr>
            </a:tbl>
          </a:graphicData>
        </a:graphic>
      </p:graphicFrame>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36578" y="1971121"/>
            <a:ext cx="3797464" cy="2848098"/>
          </a:xfrm>
          <a:prstGeom prst="rect">
            <a:avLst/>
          </a:prstGeom>
          <a:ln w="38100">
            <a:solidFill>
              <a:srgbClr val="FFC000"/>
            </a:solidFill>
          </a:ln>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9069" r="9775"/>
          <a:stretch/>
        </p:blipFill>
        <p:spPr>
          <a:xfrm rot="5400000">
            <a:off x="4510709" y="1718143"/>
            <a:ext cx="3322752" cy="3070733"/>
          </a:xfrm>
          <a:prstGeom prst="rect">
            <a:avLst/>
          </a:prstGeom>
          <a:ln w="38100">
            <a:solidFill>
              <a:srgbClr val="FFC000"/>
            </a:solid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6467" y="4168065"/>
            <a:ext cx="3099515" cy="2324636"/>
          </a:xfrm>
          <a:prstGeom prst="rect">
            <a:avLst/>
          </a:prstGeom>
          <a:ln w="38100">
            <a:solidFill>
              <a:srgbClr val="FFC000"/>
            </a:solidFill>
          </a:ln>
        </p:spPr>
      </p:pic>
      <p:sp>
        <p:nvSpPr>
          <p:cNvPr id="4" name="Cloud Callout 3"/>
          <p:cNvSpPr/>
          <p:nvPr/>
        </p:nvSpPr>
        <p:spPr>
          <a:xfrm>
            <a:off x="5971698" y="488896"/>
            <a:ext cx="1648496" cy="1352281"/>
          </a:xfrm>
          <a:prstGeom prst="cloudCallout">
            <a:avLst>
              <a:gd name="adj1" fmla="val -59896"/>
              <a:gd name="adj2" fmla="val 86310"/>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 can’t believe I am touching a snake!</a:t>
            </a:r>
            <a:endParaRPr lang="en-GB" sz="1400" dirty="0">
              <a:solidFill>
                <a:schemeClr val="tx1"/>
              </a:solidFill>
            </a:endParaRPr>
          </a:p>
        </p:txBody>
      </p:sp>
      <p:sp>
        <p:nvSpPr>
          <p:cNvPr id="9" name="TextBox 8"/>
          <p:cNvSpPr txBox="1"/>
          <p:nvPr/>
        </p:nvSpPr>
        <p:spPr>
          <a:xfrm>
            <a:off x="7743500" y="5841548"/>
            <a:ext cx="1916674" cy="738664"/>
          </a:xfrm>
          <a:prstGeom prst="rect">
            <a:avLst/>
          </a:prstGeom>
          <a:solidFill>
            <a:schemeClr val="bg1"/>
          </a:solidFill>
          <a:ln w="38100">
            <a:solidFill>
              <a:srgbClr val="FFC000"/>
            </a:solidFill>
          </a:ln>
        </p:spPr>
        <p:txBody>
          <a:bodyPr wrap="square" rtlCol="0">
            <a:spAutoFit/>
          </a:bodyPr>
          <a:lstStyle/>
          <a:p>
            <a:r>
              <a:rPr lang="en-GB" sz="1400" dirty="0" smtClean="0"/>
              <a:t>Zoo Lab –  A very popular science week activity.</a:t>
            </a:r>
            <a:endParaRPr lang="en-GB" sz="1400" dirty="0"/>
          </a:p>
        </p:txBody>
      </p:sp>
      <p:sp>
        <p:nvSpPr>
          <p:cNvPr id="10" name="TextBox 9"/>
          <p:cNvSpPr txBox="1"/>
          <p:nvPr/>
        </p:nvSpPr>
        <p:spPr>
          <a:xfrm>
            <a:off x="9599009" y="4894221"/>
            <a:ext cx="2108915" cy="830997"/>
          </a:xfrm>
          <a:prstGeom prst="rect">
            <a:avLst/>
          </a:prstGeom>
          <a:solidFill>
            <a:schemeClr val="bg1"/>
          </a:solidFill>
          <a:ln w="38100">
            <a:solidFill>
              <a:srgbClr val="FFC000"/>
            </a:solidFill>
          </a:ln>
        </p:spPr>
        <p:txBody>
          <a:bodyPr wrap="square" rtlCol="0">
            <a:spAutoFit/>
          </a:bodyPr>
          <a:lstStyle/>
          <a:p>
            <a:pPr algn="ctr"/>
            <a:r>
              <a:rPr lang="en-GB" sz="1600" dirty="0"/>
              <a:t>O</a:t>
            </a:r>
            <a:r>
              <a:rPr lang="en-GB" sz="1600" dirty="0" smtClean="0"/>
              <a:t>vernight at the Natural History Museum</a:t>
            </a:r>
            <a:endParaRPr lang="en-GB" sz="1600" dirty="0"/>
          </a:p>
        </p:txBody>
      </p:sp>
      <p:sp>
        <p:nvSpPr>
          <p:cNvPr id="11" name="TextBox 10"/>
          <p:cNvSpPr txBox="1"/>
          <p:nvPr/>
        </p:nvSpPr>
        <p:spPr>
          <a:xfrm>
            <a:off x="3297184" y="6014438"/>
            <a:ext cx="2536946" cy="738664"/>
          </a:xfrm>
          <a:prstGeom prst="rect">
            <a:avLst/>
          </a:prstGeom>
          <a:solidFill>
            <a:schemeClr val="bg1"/>
          </a:solidFill>
          <a:ln w="38100">
            <a:solidFill>
              <a:srgbClr val="FFC000"/>
            </a:solidFill>
          </a:ln>
        </p:spPr>
        <p:txBody>
          <a:bodyPr wrap="square" rtlCol="0">
            <a:spAutoFit/>
          </a:bodyPr>
          <a:lstStyle/>
          <a:p>
            <a:r>
              <a:rPr lang="en-GB" sz="1400" dirty="0" smtClean="0"/>
              <a:t>End of year trip to the Science museum enriches lessons from during the year.</a:t>
            </a:r>
            <a:endParaRPr lang="en-GB" sz="1400" dirty="0"/>
          </a:p>
        </p:txBody>
      </p:sp>
      <p:sp>
        <p:nvSpPr>
          <p:cNvPr id="12" name="TextBox 11"/>
          <p:cNvSpPr txBox="1"/>
          <p:nvPr/>
        </p:nvSpPr>
        <p:spPr>
          <a:xfrm>
            <a:off x="8358389" y="2096968"/>
            <a:ext cx="1301785"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 and 6</a:t>
            </a:r>
          </a:p>
        </p:txBody>
      </p:sp>
      <p:sp>
        <p:nvSpPr>
          <p:cNvPr id="15" name="Oval Callout 14"/>
          <p:cNvSpPr/>
          <p:nvPr/>
        </p:nvSpPr>
        <p:spPr>
          <a:xfrm>
            <a:off x="9040969" y="437883"/>
            <a:ext cx="1848755" cy="1403294"/>
          </a:xfrm>
          <a:prstGeom prst="wedgeEllipseCallout">
            <a:avLst>
              <a:gd name="adj1" fmla="val 45907"/>
              <a:gd name="adj2" fmla="val 160960"/>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That was the best trip I have ever been on! Do we get to go next year?</a:t>
            </a:r>
          </a:p>
          <a:p>
            <a:pPr algn="ctr"/>
            <a:endParaRPr lang="en-GB" sz="1200" i="1" dirty="0">
              <a:solidFill>
                <a:schemeClr val="tx1"/>
              </a:solidFill>
            </a:endParaRPr>
          </a:p>
        </p:txBody>
      </p:sp>
      <p:sp>
        <p:nvSpPr>
          <p:cNvPr id="16" name="TextBox 15"/>
          <p:cNvSpPr txBox="1"/>
          <p:nvPr/>
        </p:nvSpPr>
        <p:spPr>
          <a:xfrm>
            <a:off x="5266440" y="4442267"/>
            <a:ext cx="1301785"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1-5</a:t>
            </a:r>
          </a:p>
        </p:txBody>
      </p:sp>
      <p:sp>
        <p:nvSpPr>
          <p:cNvPr id="17" name="TextBox 16"/>
          <p:cNvSpPr txBox="1"/>
          <p:nvPr/>
        </p:nvSpPr>
        <p:spPr>
          <a:xfrm>
            <a:off x="735055" y="4168065"/>
            <a:ext cx="861925"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a:t>
            </a:r>
            <a:r>
              <a:rPr lang="en-GB" sz="1500" dirty="0"/>
              <a:t>4</a:t>
            </a:r>
            <a:endParaRPr lang="en-GB" sz="1500" dirty="0" smtClean="0"/>
          </a:p>
        </p:txBody>
      </p:sp>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5023" t="26667" r="5680" b="53991"/>
          <a:stretch/>
        </p:blipFill>
        <p:spPr>
          <a:xfrm>
            <a:off x="4029858" y="5040733"/>
            <a:ext cx="4553542" cy="739771"/>
          </a:xfrm>
          <a:prstGeom prst="rect">
            <a:avLst/>
          </a:prstGeom>
          <a:ln w="38100">
            <a:solidFill>
              <a:srgbClr val="FFC000"/>
            </a:solidFill>
          </a:ln>
        </p:spPr>
      </p:pic>
    </p:spTree>
    <p:extLst>
      <p:ext uri="{BB962C8B-B14F-4D97-AF65-F5344CB8AC3E}">
        <p14:creationId xmlns:p14="http://schemas.microsoft.com/office/powerpoint/2010/main" val="13474894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35578" t="19502" r="5637"/>
          <a:stretch/>
        </p:blipFill>
        <p:spPr>
          <a:xfrm rot="5400000">
            <a:off x="341529" y="777383"/>
            <a:ext cx="4009295" cy="3088213"/>
          </a:xfrm>
          <a:prstGeom prst="rect">
            <a:avLst/>
          </a:prstGeom>
          <a:ln w="38100">
            <a:solidFill>
              <a:srgbClr val="FFC000"/>
            </a:solidFill>
          </a:ln>
        </p:spPr>
      </p:pic>
      <p:sp>
        <p:nvSpPr>
          <p:cNvPr id="6" name="Oval Callout 5"/>
          <p:cNvSpPr/>
          <p:nvPr/>
        </p:nvSpPr>
        <p:spPr>
          <a:xfrm>
            <a:off x="3602751" y="132176"/>
            <a:ext cx="2159574" cy="2361062"/>
          </a:xfrm>
          <a:prstGeom prst="wedgeEllipseCallout">
            <a:avLst>
              <a:gd name="adj1" fmla="val -75371"/>
              <a:gd name="adj2" fmla="val 17443"/>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 love it when Nev comes from Freshwater Theatre. He is so funny and he brings great science stuff with him</a:t>
            </a:r>
          </a:p>
          <a:p>
            <a:pPr algn="ctr"/>
            <a:endParaRPr lang="en-GB" sz="1200" i="1" dirty="0">
              <a:solidFill>
                <a:schemeClr val="tx1"/>
              </a:solidFill>
            </a:endParaRP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5286" t="17025" b="16339"/>
          <a:stretch/>
        </p:blipFill>
        <p:spPr>
          <a:xfrm rot="5400000">
            <a:off x="4453079" y="4334305"/>
            <a:ext cx="3197373" cy="1687131"/>
          </a:xfrm>
          <a:prstGeom prst="rect">
            <a:avLst/>
          </a:prstGeom>
          <a:ln w="38100">
            <a:solidFill>
              <a:srgbClr val="FFC000"/>
            </a:solidFill>
          </a:ln>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15790" t="9475" r="10526" b="12630"/>
          <a:stretch/>
        </p:blipFill>
        <p:spPr>
          <a:xfrm>
            <a:off x="7602177" y="4895102"/>
            <a:ext cx="1568636" cy="1622741"/>
          </a:xfrm>
          <a:prstGeom prst="rect">
            <a:avLst/>
          </a:prstGeom>
          <a:ln w="38100">
            <a:solidFill>
              <a:srgbClr val="FFC000"/>
            </a:solidFill>
          </a:ln>
        </p:spPr>
      </p:pic>
      <p:pic>
        <p:nvPicPr>
          <p:cNvPr id="5" name="Picture 4"/>
          <p:cNvPicPr>
            <a:picLocks noChangeAspect="1"/>
          </p:cNvPicPr>
          <p:nvPr/>
        </p:nvPicPr>
        <p:blipFill rotWithShape="1">
          <a:blip r:embed="rId5" cstate="print">
            <a:extLst>
              <a:ext uri="{28A0092B-C50C-407E-A947-70E740481C1C}">
                <a14:useLocalDpi xmlns:a14="http://schemas.microsoft.com/office/drawing/2010/main" val="0"/>
              </a:ext>
            </a:extLst>
          </a:blip>
          <a:srcRect l="4033" r="47819" b="8724"/>
          <a:stretch/>
        </p:blipFill>
        <p:spPr>
          <a:xfrm rot="16200000">
            <a:off x="2483630" y="4318936"/>
            <a:ext cx="1815924" cy="2581892"/>
          </a:xfrm>
          <a:prstGeom prst="rect">
            <a:avLst/>
          </a:prstGeom>
          <a:ln w="28575">
            <a:solidFill>
              <a:srgbClr val="FFC000"/>
            </a:solidFill>
          </a:ln>
        </p:spPr>
      </p:pic>
      <p:cxnSp>
        <p:nvCxnSpPr>
          <p:cNvPr id="11" name="Straight Arrow Connector 10"/>
          <p:cNvCxnSpPr/>
          <p:nvPr/>
        </p:nvCxnSpPr>
        <p:spPr>
          <a:xfrm flipV="1">
            <a:off x="4578861" y="5609881"/>
            <a:ext cx="652123" cy="1"/>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6958019" y="5609881"/>
            <a:ext cx="652123" cy="1"/>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173706" y="2847343"/>
            <a:ext cx="1721626" cy="584775"/>
          </a:xfrm>
          <a:prstGeom prst="rect">
            <a:avLst/>
          </a:prstGeom>
          <a:solidFill>
            <a:schemeClr val="bg1"/>
          </a:solidFill>
          <a:ln w="38100">
            <a:solidFill>
              <a:srgbClr val="FFC000"/>
            </a:solidFill>
          </a:ln>
        </p:spPr>
        <p:txBody>
          <a:bodyPr wrap="square" rtlCol="0">
            <a:spAutoFit/>
          </a:bodyPr>
          <a:lstStyle/>
          <a:p>
            <a:pPr algn="ctr"/>
            <a:r>
              <a:rPr lang="en-GB" sz="1600" b="1" dirty="0" smtClean="0"/>
              <a:t>School Journey to France</a:t>
            </a:r>
            <a:endParaRPr lang="en-GB" sz="1600" b="1" dirty="0"/>
          </a:p>
        </p:txBody>
      </p:sp>
      <p:sp>
        <p:nvSpPr>
          <p:cNvPr id="14" name="TextBox 13"/>
          <p:cNvSpPr txBox="1"/>
          <p:nvPr/>
        </p:nvSpPr>
        <p:spPr>
          <a:xfrm>
            <a:off x="823805" y="5835996"/>
            <a:ext cx="2108915" cy="830997"/>
          </a:xfrm>
          <a:prstGeom prst="rect">
            <a:avLst/>
          </a:prstGeom>
          <a:solidFill>
            <a:schemeClr val="bg1"/>
          </a:solidFill>
          <a:ln w="38100">
            <a:solidFill>
              <a:srgbClr val="FFC000"/>
            </a:solidFill>
          </a:ln>
        </p:spPr>
        <p:txBody>
          <a:bodyPr wrap="square" rtlCol="0">
            <a:spAutoFit/>
          </a:bodyPr>
          <a:lstStyle/>
          <a:p>
            <a:pPr algn="ctr"/>
            <a:r>
              <a:rPr lang="en-GB" sz="1600" dirty="0" smtClean="0"/>
              <a:t>Learning about micro –organisms in class then seeing them in action!</a:t>
            </a:r>
            <a:endParaRPr lang="en-GB" sz="1600" dirty="0"/>
          </a:p>
        </p:txBody>
      </p:sp>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89527" y="890999"/>
            <a:ext cx="2932720" cy="1649655"/>
          </a:xfrm>
          <a:prstGeom prst="rect">
            <a:avLst/>
          </a:prstGeom>
          <a:ln w="38100">
            <a:solidFill>
              <a:srgbClr val="FFC000"/>
            </a:solidFill>
          </a:ln>
        </p:spPr>
      </p:pic>
      <p:sp>
        <p:nvSpPr>
          <p:cNvPr id="16" name="TextBox 15"/>
          <p:cNvSpPr txBox="1"/>
          <p:nvPr/>
        </p:nvSpPr>
        <p:spPr>
          <a:xfrm>
            <a:off x="357303" y="3814414"/>
            <a:ext cx="1615194" cy="338554"/>
          </a:xfrm>
          <a:prstGeom prst="rect">
            <a:avLst/>
          </a:prstGeom>
          <a:solidFill>
            <a:schemeClr val="bg1"/>
          </a:solidFill>
          <a:ln w="38100">
            <a:solidFill>
              <a:srgbClr val="FFC000"/>
            </a:solidFill>
          </a:ln>
        </p:spPr>
        <p:txBody>
          <a:bodyPr wrap="square" rtlCol="0">
            <a:spAutoFit/>
          </a:bodyPr>
          <a:lstStyle/>
          <a:p>
            <a:pPr algn="ctr"/>
            <a:r>
              <a:rPr lang="en-GB" sz="1600" b="1" dirty="0" smtClean="0"/>
              <a:t>Forces workshop</a:t>
            </a:r>
            <a:endParaRPr lang="en-GB" sz="1600" b="1" dirty="0"/>
          </a:p>
        </p:txBody>
      </p:sp>
      <p:sp>
        <p:nvSpPr>
          <p:cNvPr id="17" name="TextBox 16"/>
          <p:cNvSpPr txBox="1"/>
          <p:nvPr/>
        </p:nvSpPr>
        <p:spPr>
          <a:xfrm>
            <a:off x="6215691" y="3565494"/>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6</a:t>
            </a:r>
          </a:p>
        </p:txBody>
      </p:sp>
      <p:sp>
        <p:nvSpPr>
          <p:cNvPr id="18" name="TextBox 17"/>
          <p:cNvSpPr txBox="1"/>
          <p:nvPr/>
        </p:nvSpPr>
        <p:spPr>
          <a:xfrm>
            <a:off x="921424" y="423928"/>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a:t>
            </a:r>
          </a:p>
        </p:txBody>
      </p:sp>
      <p:sp>
        <p:nvSpPr>
          <p:cNvPr id="19" name="TextBox 18"/>
          <p:cNvSpPr txBox="1"/>
          <p:nvPr/>
        </p:nvSpPr>
        <p:spPr>
          <a:xfrm>
            <a:off x="7861569" y="981360"/>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1</a:t>
            </a:r>
          </a:p>
        </p:txBody>
      </p:sp>
      <p:sp>
        <p:nvSpPr>
          <p:cNvPr id="21" name="TextBox 20"/>
          <p:cNvSpPr txBox="1"/>
          <p:nvPr/>
        </p:nvSpPr>
        <p:spPr>
          <a:xfrm>
            <a:off x="6244362" y="313399"/>
            <a:ext cx="1721626" cy="338554"/>
          </a:xfrm>
          <a:prstGeom prst="rect">
            <a:avLst/>
          </a:prstGeom>
          <a:solidFill>
            <a:schemeClr val="bg1"/>
          </a:solidFill>
          <a:ln w="38100">
            <a:solidFill>
              <a:srgbClr val="FFC000"/>
            </a:solidFill>
          </a:ln>
        </p:spPr>
        <p:txBody>
          <a:bodyPr wrap="square" rtlCol="0">
            <a:spAutoFit/>
          </a:bodyPr>
          <a:lstStyle/>
          <a:p>
            <a:pPr algn="ctr"/>
            <a:r>
              <a:rPr lang="en-GB" sz="1600" b="1" dirty="0" smtClean="0"/>
              <a:t>Woodlands Farm</a:t>
            </a:r>
            <a:endParaRPr lang="en-GB" sz="1600" b="1" dirty="0"/>
          </a:p>
        </p:txBody>
      </p:sp>
      <p:sp>
        <p:nvSpPr>
          <p:cNvPr id="23" name="Cloud Callout 22"/>
          <p:cNvSpPr/>
          <p:nvPr/>
        </p:nvSpPr>
        <p:spPr>
          <a:xfrm>
            <a:off x="7108593" y="2898043"/>
            <a:ext cx="2062219" cy="1658066"/>
          </a:xfrm>
          <a:prstGeom prst="cloudCallout">
            <a:avLst>
              <a:gd name="adj1" fmla="val -96507"/>
              <a:gd name="adj2" fmla="val 26964"/>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 never realised microorganisms could be useful to make bread!</a:t>
            </a:r>
          </a:p>
          <a:p>
            <a:pPr algn="ctr"/>
            <a:r>
              <a:rPr lang="en-GB" sz="1400" i="1" dirty="0" smtClean="0">
                <a:solidFill>
                  <a:schemeClr val="tx1"/>
                </a:solidFill>
              </a:rPr>
              <a:t>Semi Year 6</a:t>
            </a:r>
            <a:endParaRPr lang="en-GB" sz="1400" i="1" dirty="0">
              <a:solidFill>
                <a:schemeClr val="tx1"/>
              </a:solidFill>
            </a:endParaRPr>
          </a:p>
        </p:txBody>
      </p:sp>
      <p:pic>
        <p:nvPicPr>
          <p:cNvPr id="24" name="Picture 23"/>
          <p:cNvPicPr>
            <a:picLocks noChangeAspect="1"/>
          </p:cNvPicPr>
          <p:nvPr/>
        </p:nvPicPr>
        <p:blipFill rotWithShape="1">
          <a:blip r:embed="rId7" cstate="print">
            <a:extLst>
              <a:ext uri="{28A0092B-C50C-407E-A947-70E740481C1C}">
                <a14:useLocalDpi xmlns:a14="http://schemas.microsoft.com/office/drawing/2010/main" val="0"/>
              </a:ext>
            </a:extLst>
          </a:blip>
          <a:srcRect l="5911" t="14597" r="1176" b="9872"/>
          <a:stretch/>
        </p:blipFill>
        <p:spPr>
          <a:xfrm>
            <a:off x="9430583" y="2898044"/>
            <a:ext cx="2690114" cy="2328594"/>
          </a:xfrm>
          <a:prstGeom prst="rect">
            <a:avLst/>
          </a:prstGeom>
          <a:ln w="38100">
            <a:solidFill>
              <a:srgbClr val="FFC000"/>
            </a:solidFill>
          </a:ln>
        </p:spPr>
      </p:pic>
      <p:sp>
        <p:nvSpPr>
          <p:cNvPr id="25" name="Oval Callout 24"/>
          <p:cNvSpPr/>
          <p:nvPr/>
        </p:nvSpPr>
        <p:spPr>
          <a:xfrm>
            <a:off x="9149449" y="303452"/>
            <a:ext cx="1644840" cy="1404616"/>
          </a:xfrm>
          <a:prstGeom prst="wedgeEllipseCallout">
            <a:avLst>
              <a:gd name="adj1" fmla="val -160623"/>
              <a:gd name="adj2" fmla="val 59473"/>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I’ve never seen real sheep before…. only pictures</a:t>
            </a:r>
          </a:p>
          <a:p>
            <a:pPr algn="r"/>
            <a:r>
              <a:rPr lang="en-GB" sz="1400" i="1" dirty="0" smtClean="0">
                <a:solidFill>
                  <a:schemeClr val="tx1"/>
                </a:solidFill>
              </a:rPr>
              <a:t> </a:t>
            </a:r>
            <a:endParaRPr lang="en-GB" sz="1200" i="1" dirty="0">
              <a:solidFill>
                <a:schemeClr val="tx1"/>
              </a:solidFill>
            </a:endParaRPr>
          </a:p>
        </p:txBody>
      </p:sp>
      <p:sp>
        <p:nvSpPr>
          <p:cNvPr id="26" name="TextBox 25"/>
          <p:cNvSpPr txBox="1"/>
          <p:nvPr/>
        </p:nvSpPr>
        <p:spPr>
          <a:xfrm>
            <a:off x="10120029" y="5339057"/>
            <a:ext cx="1721626" cy="830997"/>
          </a:xfrm>
          <a:prstGeom prst="rect">
            <a:avLst/>
          </a:prstGeom>
          <a:solidFill>
            <a:schemeClr val="bg1"/>
          </a:solidFill>
          <a:ln w="38100">
            <a:solidFill>
              <a:srgbClr val="FFC000"/>
            </a:solidFill>
          </a:ln>
        </p:spPr>
        <p:txBody>
          <a:bodyPr wrap="square" rtlCol="0">
            <a:spAutoFit/>
          </a:bodyPr>
          <a:lstStyle/>
          <a:p>
            <a:pPr algn="ctr"/>
            <a:r>
              <a:rPr lang="en-GB" sz="1600" b="1" dirty="0" smtClean="0"/>
              <a:t>Planetarium and Observatory Greenwich</a:t>
            </a:r>
            <a:endParaRPr lang="en-GB" sz="1600" b="1" dirty="0"/>
          </a:p>
        </p:txBody>
      </p:sp>
      <p:sp>
        <p:nvSpPr>
          <p:cNvPr id="28" name="TextBox 27"/>
          <p:cNvSpPr txBox="1"/>
          <p:nvPr/>
        </p:nvSpPr>
        <p:spPr>
          <a:xfrm>
            <a:off x="9675287" y="4838820"/>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R</a:t>
            </a:r>
          </a:p>
        </p:txBody>
      </p:sp>
      <p:sp>
        <p:nvSpPr>
          <p:cNvPr id="29" name="TextBox 28"/>
          <p:cNvSpPr txBox="1"/>
          <p:nvPr/>
        </p:nvSpPr>
        <p:spPr>
          <a:xfrm>
            <a:off x="9739831" y="2200850"/>
            <a:ext cx="2108915" cy="584775"/>
          </a:xfrm>
          <a:prstGeom prst="rect">
            <a:avLst/>
          </a:prstGeom>
          <a:solidFill>
            <a:schemeClr val="bg1"/>
          </a:solidFill>
          <a:ln w="38100">
            <a:solidFill>
              <a:srgbClr val="FFC000"/>
            </a:solidFill>
          </a:ln>
        </p:spPr>
        <p:txBody>
          <a:bodyPr wrap="square" rtlCol="0">
            <a:spAutoFit/>
          </a:bodyPr>
          <a:lstStyle/>
          <a:p>
            <a:pPr algn="ctr"/>
            <a:r>
              <a:rPr lang="en-GB" sz="1600" dirty="0" smtClean="0"/>
              <a:t>Standing astride the Meridian line!</a:t>
            </a:r>
            <a:endParaRPr lang="en-GB" sz="1600" dirty="0"/>
          </a:p>
        </p:txBody>
      </p:sp>
    </p:spTree>
    <p:extLst>
      <p:ext uri="{BB962C8B-B14F-4D97-AF65-F5344CB8AC3E}">
        <p14:creationId xmlns:p14="http://schemas.microsoft.com/office/powerpoint/2010/main" val="31459773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423" y="93315"/>
            <a:ext cx="10515600" cy="591478"/>
          </a:xfrm>
        </p:spPr>
        <p:txBody>
          <a:bodyPr>
            <a:normAutofit/>
          </a:bodyPr>
          <a:lstStyle/>
          <a:p>
            <a:r>
              <a:rPr lang="en-GB" sz="1600" b="1" dirty="0"/>
              <a:t/>
            </a:r>
            <a:br>
              <a:rPr lang="en-GB" sz="1600" b="1" dirty="0"/>
            </a:br>
            <a:endParaRPr lang="en-GB" sz="1600" dirty="0"/>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9215" t="2921" r="14239" b="4296"/>
          <a:stretch/>
        </p:blipFill>
        <p:spPr>
          <a:xfrm rot="5400000">
            <a:off x="24480" y="2390739"/>
            <a:ext cx="2785405" cy="2532185"/>
          </a:xfrm>
          <a:prstGeom prst="rect">
            <a:avLst/>
          </a:prstGeom>
          <a:ln w="38100">
            <a:solidFill>
              <a:srgbClr val="FFC000"/>
            </a:solidFill>
          </a:ln>
        </p:spPr>
      </p:pic>
      <p:sp>
        <p:nvSpPr>
          <p:cNvPr id="4" name="TextBox 3"/>
          <p:cNvSpPr txBox="1"/>
          <p:nvPr/>
        </p:nvSpPr>
        <p:spPr>
          <a:xfrm>
            <a:off x="408199" y="5243973"/>
            <a:ext cx="2010268" cy="1169551"/>
          </a:xfrm>
          <a:prstGeom prst="rect">
            <a:avLst/>
          </a:prstGeom>
          <a:solidFill>
            <a:schemeClr val="bg1"/>
          </a:solidFill>
          <a:ln w="38100">
            <a:solidFill>
              <a:srgbClr val="FFC000"/>
            </a:solidFill>
          </a:ln>
        </p:spPr>
        <p:txBody>
          <a:bodyPr wrap="square" rtlCol="0">
            <a:spAutoFit/>
          </a:bodyPr>
          <a:lstStyle/>
          <a:p>
            <a:pPr algn="ctr"/>
            <a:r>
              <a:rPr lang="en-GB" sz="1400" b="1" dirty="0" smtClean="0"/>
              <a:t>CAS students </a:t>
            </a:r>
            <a:r>
              <a:rPr lang="en-GB" sz="1400" dirty="0" smtClean="0"/>
              <a:t>from Dartford Girl’s Grammar supporting science lessons across the school.</a:t>
            </a:r>
            <a:endParaRPr lang="en-GB" sz="1400" dirty="0"/>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0208" t="21568" r="6521" b="7108"/>
          <a:stretch/>
        </p:blipFill>
        <p:spPr>
          <a:xfrm rot="5400000">
            <a:off x="2302130" y="1121998"/>
            <a:ext cx="4248438" cy="2729131"/>
          </a:xfrm>
          <a:prstGeom prst="rect">
            <a:avLst/>
          </a:prstGeom>
          <a:ln w="38100">
            <a:solidFill>
              <a:srgbClr val="FFC000"/>
            </a:solidFill>
          </a:ln>
        </p:spPr>
      </p:pic>
      <p:sp>
        <p:nvSpPr>
          <p:cNvPr id="6" name="TextBox 5"/>
          <p:cNvSpPr txBox="1"/>
          <p:nvPr/>
        </p:nvSpPr>
        <p:spPr>
          <a:xfrm>
            <a:off x="3339239" y="4813086"/>
            <a:ext cx="2266549" cy="1600438"/>
          </a:xfrm>
          <a:prstGeom prst="rect">
            <a:avLst/>
          </a:prstGeom>
          <a:solidFill>
            <a:schemeClr val="bg1"/>
          </a:solidFill>
          <a:ln w="38100">
            <a:solidFill>
              <a:srgbClr val="FFC000"/>
            </a:solidFill>
          </a:ln>
        </p:spPr>
        <p:txBody>
          <a:bodyPr wrap="square" rtlCol="0">
            <a:spAutoFit/>
          </a:bodyPr>
          <a:lstStyle/>
          <a:p>
            <a:pPr algn="ctr"/>
            <a:r>
              <a:rPr lang="en-GB" sz="1400" b="1" dirty="0" smtClean="0"/>
              <a:t>Dartford Girl’s Grammar School Science Fair </a:t>
            </a:r>
            <a:endParaRPr lang="en-GB" sz="1400" dirty="0" smtClean="0"/>
          </a:p>
          <a:p>
            <a:pPr algn="ctr"/>
            <a:r>
              <a:rPr lang="en-GB" sz="1400" dirty="0" smtClean="0"/>
              <a:t>Pupils have opportunities to meet real scientists and try out a range of scientific equipment and investigations.</a:t>
            </a:r>
            <a:endParaRPr lang="en-GB" sz="1400" dirty="0"/>
          </a:p>
        </p:txBody>
      </p:sp>
      <p:sp>
        <p:nvSpPr>
          <p:cNvPr id="7" name="Cloud Callout 6"/>
          <p:cNvSpPr/>
          <p:nvPr/>
        </p:nvSpPr>
        <p:spPr>
          <a:xfrm>
            <a:off x="4646781" y="93950"/>
            <a:ext cx="2757268" cy="1181686"/>
          </a:xfrm>
          <a:prstGeom prst="cloudCallout">
            <a:avLst>
              <a:gd name="adj1" fmla="val -46853"/>
              <a:gd name="adj2" fmla="val 89881"/>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I’m definitely going to be an astronaut when I grow up!</a:t>
            </a:r>
            <a:endParaRPr lang="en-GB" sz="1600" dirty="0">
              <a:solidFill>
                <a:schemeClr val="tx1"/>
              </a:solidFill>
            </a:endParaRPr>
          </a:p>
        </p:txBody>
      </p:sp>
      <p:sp>
        <p:nvSpPr>
          <p:cNvPr id="8" name="TextBox 7"/>
          <p:cNvSpPr txBox="1"/>
          <p:nvPr/>
        </p:nvSpPr>
        <p:spPr>
          <a:xfrm>
            <a:off x="4696429" y="4057788"/>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5/6</a:t>
            </a:r>
          </a:p>
        </p:txBody>
      </p: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l="3164" t="7265" r="20046" b="5048"/>
          <a:stretch/>
        </p:blipFill>
        <p:spPr>
          <a:xfrm>
            <a:off x="8888456" y="193137"/>
            <a:ext cx="2796847" cy="2408395"/>
          </a:xfrm>
          <a:prstGeom prst="rect">
            <a:avLst/>
          </a:prstGeom>
          <a:ln w="38100">
            <a:solidFill>
              <a:srgbClr val="FFC000"/>
            </a:solidFill>
          </a:ln>
        </p:spPr>
      </p:pic>
      <p:sp>
        <p:nvSpPr>
          <p:cNvPr id="10" name="TextBox 9"/>
          <p:cNvSpPr txBox="1"/>
          <p:nvPr/>
        </p:nvSpPr>
        <p:spPr>
          <a:xfrm>
            <a:off x="7725219" y="1038271"/>
            <a:ext cx="1030596" cy="307777"/>
          </a:xfrm>
          <a:prstGeom prst="rect">
            <a:avLst/>
          </a:prstGeom>
          <a:solidFill>
            <a:schemeClr val="bg1"/>
          </a:solidFill>
          <a:ln w="38100">
            <a:solidFill>
              <a:srgbClr val="FFC000"/>
            </a:solidFill>
          </a:ln>
        </p:spPr>
        <p:txBody>
          <a:bodyPr wrap="square" rtlCol="0">
            <a:spAutoFit/>
          </a:bodyPr>
          <a:lstStyle/>
          <a:p>
            <a:pPr algn="ctr"/>
            <a:r>
              <a:rPr lang="en-GB" sz="1400" b="1" dirty="0" smtClean="0"/>
              <a:t>Living Eggs</a:t>
            </a:r>
          </a:p>
        </p:txBody>
      </p:sp>
      <p:sp>
        <p:nvSpPr>
          <p:cNvPr id="12" name="TextBox 11"/>
          <p:cNvSpPr txBox="1"/>
          <p:nvPr/>
        </p:nvSpPr>
        <p:spPr>
          <a:xfrm>
            <a:off x="430373" y="2486563"/>
            <a:ext cx="129076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R,1,2,3,5</a:t>
            </a:r>
          </a:p>
        </p:txBody>
      </p:sp>
      <p:sp>
        <p:nvSpPr>
          <p:cNvPr id="14" name="Oval Callout 13"/>
          <p:cNvSpPr/>
          <p:nvPr/>
        </p:nvSpPr>
        <p:spPr>
          <a:xfrm>
            <a:off x="184229" y="151940"/>
            <a:ext cx="2509146" cy="1779947"/>
          </a:xfrm>
          <a:prstGeom prst="wedgeEllipseCallout">
            <a:avLst>
              <a:gd name="adj1" fmla="val 29419"/>
              <a:gd name="adj2" fmla="val 55548"/>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It’s great seeing Natalie arrive each week, it means we can work in smaller groups and children learn more </a:t>
            </a:r>
          </a:p>
          <a:p>
            <a:pPr algn="ctr"/>
            <a:r>
              <a:rPr lang="en-GB" sz="1400" i="1" dirty="0" smtClean="0">
                <a:solidFill>
                  <a:schemeClr val="tx1"/>
                </a:solidFill>
              </a:rPr>
              <a:t>Year </a:t>
            </a:r>
            <a:r>
              <a:rPr lang="en-GB" sz="1400" i="1" dirty="0">
                <a:solidFill>
                  <a:schemeClr val="tx1"/>
                </a:solidFill>
              </a:rPr>
              <a:t>3</a:t>
            </a:r>
            <a:r>
              <a:rPr lang="en-GB" sz="1400" i="1" dirty="0" smtClean="0">
                <a:solidFill>
                  <a:schemeClr val="tx1"/>
                </a:solidFill>
              </a:rPr>
              <a:t> teacher</a:t>
            </a:r>
            <a:endParaRPr lang="en-GB" sz="1200" i="1" dirty="0">
              <a:solidFill>
                <a:schemeClr val="tx1"/>
              </a:solidFill>
            </a:endParaRPr>
          </a:p>
        </p:txBody>
      </p:sp>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42264" y="1469974"/>
            <a:ext cx="2539423" cy="1914975"/>
          </a:xfrm>
          <a:prstGeom prst="rect">
            <a:avLst/>
          </a:prstGeom>
          <a:ln w="38100">
            <a:solidFill>
              <a:srgbClr val="FFC000"/>
            </a:solidFill>
          </a:ln>
        </p:spPr>
      </p:pic>
      <p:sp>
        <p:nvSpPr>
          <p:cNvPr id="18" name="Oval Callout 17"/>
          <p:cNvSpPr/>
          <p:nvPr/>
        </p:nvSpPr>
        <p:spPr>
          <a:xfrm>
            <a:off x="9733100" y="2427461"/>
            <a:ext cx="2370829" cy="1511221"/>
          </a:xfrm>
          <a:prstGeom prst="wedgeEllipseCallout">
            <a:avLst>
              <a:gd name="adj1" fmla="val 7625"/>
              <a:gd name="adj2" fmla="val -150372"/>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….a fantastic resource to support the children with their understanding of the world….</a:t>
            </a:r>
          </a:p>
          <a:p>
            <a:pPr algn="ctr"/>
            <a:r>
              <a:rPr lang="en-GB" sz="1400" i="1" dirty="0" smtClean="0">
                <a:solidFill>
                  <a:schemeClr val="tx1"/>
                </a:solidFill>
              </a:rPr>
              <a:t>Reception teacher</a:t>
            </a:r>
            <a:endParaRPr lang="en-GB" sz="1200" i="1" dirty="0">
              <a:solidFill>
                <a:schemeClr val="tx1"/>
              </a:solidFill>
            </a:endParaRPr>
          </a:p>
        </p:txBody>
      </p:sp>
      <p:pic>
        <p:nvPicPr>
          <p:cNvPr id="19" name="Picture 18"/>
          <p:cNvPicPr>
            <a:picLocks noChangeAspect="1"/>
          </p:cNvPicPr>
          <p:nvPr/>
        </p:nvPicPr>
        <p:blipFill rotWithShape="1">
          <a:blip r:embed="rId6" cstate="print">
            <a:extLst>
              <a:ext uri="{28A0092B-C50C-407E-A947-70E740481C1C}">
                <a14:useLocalDpi xmlns:a14="http://schemas.microsoft.com/office/drawing/2010/main" val="0"/>
              </a:ext>
            </a:extLst>
          </a:blip>
          <a:srcRect l="3425" t="31734" b="14302"/>
          <a:stretch/>
        </p:blipFill>
        <p:spPr>
          <a:xfrm rot="5400000">
            <a:off x="5540807" y="4620586"/>
            <a:ext cx="2854641" cy="1364566"/>
          </a:xfrm>
          <a:prstGeom prst="rect">
            <a:avLst/>
          </a:prstGeom>
          <a:ln w="38100">
            <a:solidFill>
              <a:srgbClr val="FFC000"/>
            </a:solidFill>
          </a:ln>
        </p:spPr>
      </p:pic>
      <p:sp>
        <p:nvSpPr>
          <p:cNvPr id="20" name="TextBox 19"/>
          <p:cNvSpPr txBox="1"/>
          <p:nvPr/>
        </p:nvSpPr>
        <p:spPr>
          <a:xfrm>
            <a:off x="6742329" y="4055756"/>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
        <p:nvSpPr>
          <p:cNvPr id="21" name="TextBox 20"/>
          <p:cNvSpPr txBox="1"/>
          <p:nvPr/>
        </p:nvSpPr>
        <p:spPr>
          <a:xfrm>
            <a:off x="8284418" y="2747967"/>
            <a:ext cx="889484"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R</a:t>
            </a:r>
          </a:p>
        </p:txBody>
      </p:sp>
      <p:pic>
        <p:nvPicPr>
          <p:cNvPr id="22" name="Picture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7805477" y="4001136"/>
            <a:ext cx="2736849" cy="2721259"/>
          </a:xfrm>
          <a:prstGeom prst="rect">
            <a:avLst/>
          </a:prstGeom>
          <a:ln w="38100">
            <a:solidFill>
              <a:srgbClr val="FFC000"/>
            </a:solidFill>
          </a:ln>
        </p:spPr>
      </p:pic>
      <p:sp>
        <p:nvSpPr>
          <p:cNvPr id="24" name="Oval Callout 23"/>
          <p:cNvSpPr/>
          <p:nvPr/>
        </p:nvSpPr>
        <p:spPr>
          <a:xfrm>
            <a:off x="10687948" y="4610783"/>
            <a:ext cx="1415981" cy="1899410"/>
          </a:xfrm>
          <a:prstGeom prst="wedgeEllipseCallout">
            <a:avLst>
              <a:gd name="adj1" fmla="val -90520"/>
              <a:gd name="adj2" fmla="val -60393"/>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An excellent choice for a school trip. Really educational but loads of fun</a:t>
            </a:r>
          </a:p>
          <a:p>
            <a:pPr algn="ctr"/>
            <a:r>
              <a:rPr lang="en-GB" sz="1200" i="1" dirty="0" smtClean="0">
                <a:solidFill>
                  <a:schemeClr val="tx1"/>
                </a:solidFill>
              </a:rPr>
              <a:t>Parent helper</a:t>
            </a:r>
            <a:endParaRPr lang="en-GB" sz="1200" i="1" dirty="0">
              <a:solidFill>
                <a:schemeClr val="tx1"/>
              </a:solidFill>
            </a:endParaRPr>
          </a:p>
        </p:txBody>
      </p:sp>
      <p:sp>
        <p:nvSpPr>
          <p:cNvPr id="25" name="TextBox 24"/>
          <p:cNvSpPr txBox="1"/>
          <p:nvPr/>
        </p:nvSpPr>
        <p:spPr>
          <a:xfrm>
            <a:off x="8517899" y="6340916"/>
            <a:ext cx="1910532" cy="338554"/>
          </a:xfrm>
          <a:prstGeom prst="rect">
            <a:avLst/>
          </a:prstGeom>
          <a:solidFill>
            <a:schemeClr val="bg1"/>
          </a:solidFill>
          <a:ln w="38100">
            <a:solidFill>
              <a:srgbClr val="FFC000"/>
            </a:solidFill>
          </a:ln>
        </p:spPr>
        <p:txBody>
          <a:bodyPr wrap="square" rtlCol="0">
            <a:spAutoFit/>
          </a:bodyPr>
          <a:lstStyle/>
          <a:p>
            <a:pPr algn="ctr"/>
            <a:r>
              <a:rPr lang="en-GB" sz="1600" b="1" dirty="0" smtClean="0"/>
              <a:t>Bedgebury Pinetum</a:t>
            </a:r>
            <a:endParaRPr lang="en-GB" sz="1600" b="1" dirty="0"/>
          </a:p>
        </p:txBody>
      </p:sp>
    </p:spTree>
    <p:extLst>
      <p:ext uri="{BB962C8B-B14F-4D97-AF65-F5344CB8AC3E}">
        <p14:creationId xmlns:p14="http://schemas.microsoft.com/office/powerpoint/2010/main" val="34008328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3449</TotalTime>
  <Words>1224</Words>
  <Application>Microsoft Office PowerPoint</Application>
  <PresentationFormat>Widescreen</PresentationFormat>
  <Paragraphs>171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There is a range of up-to-date, quality resources specifically for teaching and learning Science. ICT is used both as a tool and as a resource for teaching </vt:lpstr>
      <vt:lpstr>All pupils are actively engaged in a science enquiry; using a variety of enquiry strategies, independently making decisions, using evidence to answering their own questions, solving real problems, evaluating their work.</vt:lpstr>
      <vt:lpstr>PowerPoint Presentation</vt:lpstr>
      <vt:lpstr> The purpose of science assessment is well understood and shared by the members of the school community. Assessment approaches are designed to fit those purposes.</vt:lpstr>
      <vt:lpstr>PowerPoint Presentation</vt:lpstr>
      <vt:lpstr>Children enjoy their science experiences in school.</vt:lpstr>
      <vt:lpstr>PowerPoint Presentation</vt:lpstr>
      <vt:lpstr>Science supports and links with  other curriculum areas and contributes to maximising whole school initiatives while retaining its unique status</vt:lpstr>
      <vt:lpstr>PowerPoint Presentation</vt:lpstr>
      <vt:lpstr> There are clear links to other schools and outside agencies/organisations/ communities to enrich science teaching and learning</vt:lpstr>
      <vt:lpstr>PowerPoint Presentation</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Lady’s Catholic Primary School</dc:title>
  <dc:creator>hspear</dc:creator>
  <cp:lastModifiedBy>Jfoster</cp:lastModifiedBy>
  <cp:revision>168</cp:revision>
  <cp:lastPrinted>2016-05-20T09:39:24Z</cp:lastPrinted>
  <dcterms:created xsi:type="dcterms:W3CDTF">2016-03-10T14:24:17Z</dcterms:created>
  <dcterms:modified xsi:type="dcterms:W3CDTF">2016-05-20T12:30:29Z</dcterms:modified>
</cp:coreProperties>
</file>